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8"/>
  </p:notesMasterIdLst>
  <p:sldIdLst>
    <p:sldId id="324" r:id="rId2"/>
    <p:sldId id="325" r:id="rId3"/>
    <p:sldId id="342" r:id="rId4"/>
    <p:sldId id="303" r:id="rId5"/>
    <p:sldId id="339" r:id="rId6"/>
    <p:sldId id="340" r:id="rId7"/>
    <p:sldId id="341" r:id="rId8"/>
    <p:sldId id="343" r:id="rId9"/>
    <p:sldId id="349" r:id="rId10"/>
    <p:sldId id="350" r:id="rId11"/>
    <p:sldId id="351" r:id="rId12"/>
    <p:sldId id="344" r:id="rId13"/>
    <p:sldId id="345" r:id="rId14"/>
    <p:sldId id="346" r:id="rId15"/>
    <p:sldId id="352" r:id="rId16"/>
    <p:sldId id="353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65" autoAdjust="0"/>
    <p:restoredTop sz="94660"/>
  </p:normalViewPr>
  <p:slideViewPr>
    <p:cSldViewPr>
      <p:cViewPr varScale="1">
        <p:scale>
          <a:sx n="100" d="100"/>
          <a:sy n="100" d="100"/>
        </p:scale>
        <p:origin x="-6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8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E632057-E027-4F41-9084-97D9F3345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4817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7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687CEA-8B9D-467F-85E4-EA103D115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B342C-3781-4551-B8B7-1306AF4B7F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53835-509E-4C23-953E-782317B1AE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3307C-1DE0-4ECA-8C7B-4538DFB4B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D480E-FBED-47FC-A154-DA192666B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9CE4E-D075-4FFA-B485-4C23B18062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E6A71-18F4-4920-BD60-A33282EC5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9F8C6-5091-4E72-8709-5D0D07545A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FD14D-919F-456C-B173-50FC0BEE8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FF825-9307-448B-B014-65A3AD8E0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CDD42-4D8C-4331-9C0D-629720161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01955-CDF6-4F22-A511-F87E0E8D5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1FFAC-712E-4DBA-83AA-9A75D61977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29649-2BBD-4431-AC7B-EE20B1800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4710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0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0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4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4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4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642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714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4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4714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714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4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4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5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353B864-07BD-450B-821A-5AACB19409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1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6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7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DF719-BB0B-49FA-BEC8-181BBA71BE37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7988"/>
            <a:ext cx="7772400" cy="1468437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Computational Methods II</a:t>
            </a:r>
            <a:br>
              <a:rPr lang="en-US" sz="4000" smtClean="0"/>
            </a:br>
            <a:r>
              <a:rPr lang="en-US" sz="4000" smtClean="0"/>
              <a:t>(Elliptic)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endParaRPr lang="en-US" sz="2400" smtClean="0"/>
          </a:p>
          <a:p>
            <a:pPr eaLnBrk="1" hangingPunct="1">
              <a:defRPr/>
            </a:pPr>
            <a:r>
              <a:rPr lang="en-US" sz="2400" smtClean="0"/>
              <a:t>Dr. Farzad Ismail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2270125" y="5281613"/>
            <a:ext cx="46736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1600" i="1"/>
              <a:t>School of Aerospace and Mechanical Engineering</a:t>
            </a:r>
          </a:p>
          <a:p>
            <a:pPr algn="ctr" eaLnBrk="1" hangingPunct="1"/>
            <a:r>
              <a:rPr lang="en-US" sz="1600" i="1"/>
              <a:t>Universiti Sains Malaysia</a:t>
            </a:r>
          </a:p>
          <a:p>
            <a:pPr algn="ctr" eaLnBrk="1" hangingPunct="1"/>
            <a:r>
              <a:rPr lang="en-US" sz="1600" i="1"/>
              <a:t>Nibong Tebal 14300 Pulau Pinang</a:t>
            </a:r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3352800" y="457200"/>
            <a:ext cx="27068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i="1"/>
              <a:t>Week </a:t>
            </a:r>
            <a:r>
              <a:rPr lang="en-US" i="1" smtClean="0"/>
              <a:t>4- </a:t>
            </a:r>
            <a:r>
              <a:rPr lang="en-US" i="1"/>
              <a:t>Lecture 1 and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808BEC-BCB2-4F81-A07F-86CDA7107B29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Residual Pattern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Plot of convergence history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Has three distinct phases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First phase, the residual decays very rapidly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Second phase decays linearly on the log-plot (or exponentially in real plot)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Third phase is ‘noise’, since randomness has set in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- after a while residuals become so small that they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  are of the order of round-off errors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A5E89C-E355-47B7-81F2-E82A650BD08B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Residual Pattern (cont’d)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Sometimes the residual plot would ‘hang’ up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Usually due to a ‘bug’ in the code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To save time, apply a ‘stopping’ criterion to residual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But not easy to do so, need to understand errors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19CB0-8311-4DA8-AC55-CD5DE35B401A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Analyzing the Errors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We want know how the iteration errors decay.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Expand the solution as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The first term on the RHS is the solution after infinite number of iterations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The second term on the RHS is the </a:t>
            </a:r>
            <a:r>
              <a:rPr lang="en-US" sz="2400" u="sng" smtClean="0"/>
              <a:t>error</a:t>
            </a:r>
            <a:r>
              <a:rPr lang="en-US" sz="2400" smtClean="0"/>
              <a:t> between the solution at iterative level n and after infinite iterations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Get the best solution if </a:t>
            </a:r>
            <a:r>
              <a:rPr lang="en-US" sz="2400" u="sng" smtClean="0"/>
              <a:t>error</a:t>
            </a:r>
            <a:r>
              <a:rPr lang="en-US" sz="2400" smtClean="0"/>
              <a:t> is removed</a:t>
            </a:r>
            <a:endParaRPr lang="en-US" sz="2400" u="sng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</p:txBody>
      </p:sp>
      <p:graphicFrame>
        <p:nvGraphicFramePr>
          <p:cNvPr id="5122" name="Object 7"/>
          <p:cNvGraphicFramePr>
            <a:graphicFrameLocks noChangeAspect="1"/>
          </p:cNvGraphicFramePr>
          <p:nvPr/>
        </p:nvGraphicFramePr>
        <p:xfrm>
          <a:off x="2466975" y="2779713"/>
          <a:ext cx="2195513" cy="390525"/>
        </p:xfrm>
        <a:graphic>
          <a:graphicData uri="http://schemas.openxmlformats.org/presentationml/2006/ole">
            <p:oleObj spid="_x0000_s5122" name="Formula" r:id="rId3" imgW="1023840" imgH="181800" progId="Equation.Ribbit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505802-3A78-43E1-B531-58C8EEAB0A57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Analyzing the Errors (cont’d)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Substitute the error relation into the iteration method.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Converge solution gives zero residual, hence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Iterations for error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676400" y="2178050"/>
          <a:ext cx="5637213" cy="871538"/>
        </p:xfrm>
        <a:graphic>
          <a:graphicData uri="http://schemas.openxmlformats.org/presentationml/2006/ole">
            <p:oleObj spid="_x0000_s6146" name="Formula" r:id="rId3" imgW="4429800" imgH="684720" progId="Equation.Ribbit">
              <p:embed/>
            </p:oleObj>
          </a:graphicData>
        </a:graphic>
      </p:graphicFrame>
      <p:graphicFrame>
        <p:nvGraphicFramePr>
          <p:cNvPr id="6147" name="Object 9"/>
          <p:cNvGraphicFramePr>
            <a:graphicFrameLocks noChangeAspect="1"/>
          </p:cNvGraphicFramePr>
          <p:nvPr>
            <p:ph sz="quarter" idx="3"/>
          </p:nvPr>
        </p:nvGraphicFramePr>
        <p:xfrm>
          <a:off x="1071563" y="4114800"/>
          <a:ext cx="6921500" cy="644525"/>
        </p:xfrm>
        <a:graphic>
          <a:graphicData uri="http://schemas.openxmlformats.org/presentationml/2006/ole">
            <p:oleObj spid="_x0000_s6147" name="Formula" r:id="rId4" imgW="3529440" imgH="329040" progId="Equation.Ribbit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FDA4B-4475-4651-92E2-D09F891F40CA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Analyzing the Errors (cont’d)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Shows that error itself follow an evolutionary pattern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This is true for all elliptic problems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Remarkably, we can determine how the error would behave even if we do not know the solution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u="sng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79FF73-9550-4367-A8A9-00CB58092E33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Analyzing the Errors using VA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In 2D, von Neumann analysis (VA)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Insert this into the error equation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Yields the amplification factor for the errors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990600" y="2133600"/>
          <a:ext cx="6392863" cy="601663"/>
        </p:xfrm>
        <a:graphic>
          <a:graphicData uri="http://schemas.openxmlformats.org/presentationml/2006/ole">
            <p:oleObj spid="_x0000_s7170" name="Formula" r:id="rId3" imgW="2024640" imgH="190800" progId="Equation.Ribbit">
              <p:embed/>
            </p:oleObj>
          </a:graphicData>
        </a:graphic>
      </p:graphicFrame>
      <p:graphicFrame>
        <p:nvGraphicFramePr>
          <p:cNvPr id="7171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914400" y="3657600"/>
          <a:ext cx="7772400" cy="723900"/>
        </p:xfrm>
        <a:graphic>
          <a:graphicData uri="http://schemas.openxmlformats.org/presentationml/2006/ole">
            <p:oleObj spid="_x0000_s7171" name="Formula" r:id="rId4" imgW="3529440" imgH="329040" progId="Equation.Ribbit">
              <p:embed/>
            </p:oleObj>
          </a:graphicData>
        </a:graphic>
      </p:graphicFrame>
      <p:graphicFrame>
        <p:nvGraphicFramePr>
          <p:cNvPr id="7172" name="Object 6"/>
          <p:cNvGraphicFramePr>
            <a:graphicFrameLocks noChangeAspect="1"/>
          </p:cNvGraphicFramePr>
          <p:nvPr/>
        </p:nvGraphicFramePr>
        <p:xfrm>
          <a:off x="1143000" y="5410200"/>
          <a:ext cx="5341938" cy="795338"/>
        </p:xfrm>
        <a:graphic>
          <a:graphicData uri="http://schemas.openxmlformats.org/presentationml/2006/ole">
            <p:oleObj spid="_x0000_s7172" name="Formula" r:id="rId5" imgW="1981440" imgH="295920" progId="Equation.Ribbit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281119-90F5-4D81-98E1-317588701C48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Amplification factor for Point Jacobi Method</a:t>
            </a:r>
          </a:p>
        </p:txBody>
      </p:sp>
      <p:pic>
        <p:nvPicPr>
          <p:cNvPr id="8197" name="Picture 5" descr="g-point-jacobi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676400" y="1676400"/>
            <a:ext cx="5486400" cy="3340100"/>
          </a:xfrm>
          <a:noFill/>
        </p:spPr>
      </p:pic>
      <p:graphicFrame>
        <p:nvGraphicFramePr>
          <p:cNvPr id="8194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2819400" y="5181600"/>
          <a:ext cx="2895600" cy="1154113"/>
        </p:xfrm>
        <a:graphic>
          <a:graphicData uri="http://schemas.openxmlformats.org/presentationml/2006/ole">
            <p:oleObj spid="_x0000_s8194" name="Formula" r:id="rId4" imgW="1291680" imgH="515880" progId="Equation.Ribbit">
              <p:embed/>
            </p:oleObj>
          </a:graphicData>
        </a:graphic>
      </p:graphicFrame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1965325" y="6361113"/>
            <a:ext cx="3587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What does the figure tell you  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28F07-C808-404F-B00A-74941E83C7BC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Overview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smtClean="0"/>
              <a:t>We already know the nature of hyperbolic and parabolic PDE’s.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defRPr/>
            </a:pPr>
            <a:r>
              <a:rPr lang="en-US" sz="2400" smtClean="0"/>
              <a:t>Now we will focus on </a:t>
            </a:r>
            <a:r>
              <a:rPr lang="en-US" sz="2400" u="sng" smtClean="0"/>
              <a:t>elliptic PDE.</a:t>
            </a:r>
          </a:p>
          <a:p>
            <a:pPr eaLnBrk="1" hangingPunct="1">
              <a:defRPr/>
            </a:pPr>
            <a:endParaRPr lang="en-US" sz="2400" smtClean="0"/>
          </a:p>
          <a:p>
            <a:pPr eaLnBrk="1" hangingPunct="1">
              <a:defRPr/>
            </a:pPr>
            <a:r>
              <a:rPr lang="en-US" sz="2400" smtClean="0"/>
              <a:t>The elliptic PDE is a type of PDE for solving incompressible flow.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81B503-2B40-425F-B45C-FFDF8621FA48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Overview (cont’d)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smtClean="0"/>
              <a:t>Elliptic PDE’s are always smooth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defRPr/>
            </a:pPr>
            <a:r>
              <a:rPr lang="en-US" sz="2400" smtClean="0"/>
              <a:t>Easier to obtain accurate solutions compared to hyperbolic problems, the challenge is in getting solutions </a:t>
            </a:r>
            <a:r>
              <a:rPr lang="en-US" sz="2400" u="sng" smtClean="0"/>
              <a:t>efficiently</a:t>
            </a:r>
            <a:r>
              <a:rPr lang="en-US" sz="2400" smtClean="0"/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defRPr/>
            </a:pPr>
            <a:r>
              <a:rPr lang="en-US" sz="2400" smtClean="0"/>
              <a:t>Unlike hyperbolic and parabolic problems, information is transmitted everywhere</a:t>
            </a:r>
            <a:endParaRPr lang="en-US" sz="2400" u="sng" smtClean="0"/>
          </a:p>
          <a:p>
            <a:pPr eaLnBrk="1" hangingPunct="1">
              <a:defRPr/>
            </a:pPr>
            <a:endParaRPr lang="en-US" sz="24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598BB-C537-47B4-B43A-702E6C01DCFC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Overview (cont’d)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The model problem that will be discussed is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Note that the problem is now 2D but with no time dependence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524000" y="3505200"/>
          <a:ext cx="3429000" cy="642938"/>
        </p:xfrm>
        <a:graphic>
          <a:graphicData uri="http://schemas.openxmlformats.org/presentationml/2006/ole">
            <p:oleObj spid="_x0000_s1026" name="Formula" r:id="rId3" imgW="875160" imgH="162720" progId="Equation.Ribbit">
              <p:embed/>
            </p:oleObj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914400" y="2133600"/>
          <a:ext cx="4543425" cy="660400"/>
        </p:xfrm>
        <a:graphic>
          <a:graphicData uri="http://schemas.openxmlformats.org/presentationml/2006/ole">
            <p:oleObj spid="_x0000_s1027" name="Formula" r:id="rId4" imgW="1224360" imgH="177840" progId="Equation.Ribbit">
              <p:embed/>
            </p:oleObj>
          </a:graphicData>
        </a:graphic>
      </p:graphicFrame>
      <p:sp>
        <p:nvSpPr>
          <p:cNvPr id="1031" name="Text Box 9"/>
          <p:cNvSpPr txBox="1">
            <a:spLocks noChangeArrowheads="1"/>
          </p:cNvSpPr>
          <p:nvPr/>
        </p:nvSpPr>
        <p:spPr bwMode="auto">
          <a:xfrm>
            <a:off x="5562600" y="3657600"/>
            <a:ext cx="2147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Laplace Equation</a:t>
            </a:r>
          </a:p>
        </p:txBody>
      </p:sp>
      <p:sp>
        <p:nvSpPr>
          <p:cNvPr id="1032" name="Text Box 10"/>
          <p:cNvSpPr txBox="1">
            <a:spLocks noChangeArrowheads="1"/>
          </p:cNvSpPr>
          <p:nvPr/>
        </p:nvSpPr>
        <p:spPr bwMode="auto">
          <a:xfrm>
            <a:off x="5791200" y="2286000"/>
            <a:ext cx="1611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Poisson Eqn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1D79C7-10A5-46D3-A9A5-92ADD91E9F06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Overview (cont’d)</a:t>
            </a:r>
          </a:p>
        </p:txBody>
      </p:sp>
      <p:pic>
        <p:nvPicPr>
          <p:cNvPr id="2053" name="Picture 7" descr="Laplace-stencil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514600" y="1219200"/>
            <a:ext cx="4191000" cy="3429000"/>
          </a:xfrm>
          <a:noFill/>
        </p:spPr>
      </p:pic>
      <p:graphicFrame>
        <p:nvGraphicFramePr>
          <p:cNvPr id="2050" name="Object 8"/>
          <p:cNvGraphicFramePr>
            <a:graphicFrameLocks noChangeAspect="1"/>
          </p:cNvGraphicFramePr>
          <p:nvPr>
            <p:ph sz="half" idx="2"/>
          </p:nvPr>
        </p:nvGraphicFramePr>
        <p:xfrm>
          <a:off x="2667000" y="4876800"/>
          <a:ext cx="3668713" cy="1485900"/>
        </p:xfrm>
        <a:graphic>
          <a:graphicData uri="http://schemas.openxmlformats.org/presentationml/2006/ole">
            <p:oleObj spid="_x0000_s2050" name="Formula" r:id="rId4" imgW="1836720" imgH="743040" progId="Equation.Ribbit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2D475A-3DE1-41D0-AC0C-2FA1975F749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Overview (cont’d)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For special case where the grid sizes in x and y is identical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Solve for u(j,k) such that r(j,k)=0, yielding a system of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matrix Mu = 0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Assume M intervals for each direction, Gaussian elimination method needs                 operations  in 2D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143000" y="2373313"/>
          <a:ext cx="6473825" cy="644525"/>
        </p:xfrm>
        <a:graphic>
          <a:graphicData uri="http://schemas.openxmlformats.org/presentationml/2006/ole">
            <p:oleObj spid="_x0000_s3074" name="Formula" r:id="rId3" imgW="3300840" imgH="329040" progId="Equation.Ribbit">
              <p:embed/>
            </p:oleObj>
          </a:graphicData>
        </a:graphic>
      </p:graphicFrame>
      <p:graphicFrame>
        <p:nvGraphicFramePr>
          <p:cNvPr id="3075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685800" y="3276600"/>
          <a:ext cx="533400" cy="344488"/>
        </p:xfrm>
        <a:graphic>
          <a:graphicData uri="http://schemas.openxmlformats.org/presentationml/2006/ole">
            <p:oleObj spid="_x0000_s3075" name="Formula" r:id="rId4" imgW="201960" imgH="129600" progId="Equation.Ribbit">
              <p:embed/>
            </p:oleObj>
          </a:graphicData>
        </a:graphic>
      </p:graphicFrame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676400" y="3200400"/>
            <a:ext cx="537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is the </a:t>
            </a:r>
            <a:r>
              <a:rPr lang="en-US" sz="2400" u="sng"/>
              <a:t>residual</a:t>
            </a:r>
            <a:r>
              <a:rPr lang="en-US" sz="2400"/>
              <a:t> associated with cell (j,k)</a:t>
            </a:r>
          </a:p>
        </p:txBody>
      </p:sp>
      <p:graphicFrame>
        <p:nvGraphicFramePr>
          <p:cNvPr id="3076" name="Object 9"/>
          <p:cNvGraphicFramePr>
            <a:graphicFrameLocks noChangeAspect="1"/>
          </p:cNvGraphicFramePr>
          <p:nvPr/>
        </p:nvGraphicFramePr>
        <p:xfrm>
          <a:off x="4495800" y="5486400"/>
          <a:ext cx="1092200" cy="479425"/>
        </p:xfrm>
        <a:graphic>
          <a:graphicData uri="http://schemas.openxmlformats.org/presentationml/2006/ole">
            <p:oleObj spid="_x0000_s3076" name="Formula" r:id="rId5" imgW="442080" imgH="193320" progId="Equation.Ribbit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16E65-2FCE-46BD-A054-26792C72C4A4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Iteration Method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Solving it </a:t>
            </a:r>
            <a:r>
              <a:rPr lang="en-US" sz="2400" u="sng" smtClean="0"/>
              <a:t>directly </a:t>
            </a:r>
            <a:r>
              <a:rPr lang="en-US" sz="2400" smtClean="0"/>
              <a:t>is to expensive, usually an iteration method is employed.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The simplest iteration method is the </a:t>
            </a:r>
            <a:r>
              <a:rPr lang="en-US" sz="2400" u="sng" smtClean="0"/>
              <a:t>point Jacobi</a:t>
            </a:r>
            <a:r>
              <a:rPr lang="en-US" sz="2400" smtClean="0"/>
              <a:t> method – based on solving the steady state of parabolic pde</a:t>
            </a:r>
            <a:endParaRPr lang="en-US" sz="2400" u="sng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Solve iteratively for          until 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l-GR" sz="2400" smtClean="0">
              <a:cs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273175" y="4057650"/>
          <a:ext cx="6977063" cy="1082675"/>
        </p:xfrm>
        <a:graphic>
          <a:graphicData uri="http://schemas.openxmlformats.org/presentationml/2006/ole">
            <p:oleObj spid="_x0000_s4098" name="Formula" r:id="rId3" imgW="3703320" imgH="574200" progId="Equation.Ribbit">
              <p:embed/>
            </p:oleObj>
          </a:graphicData>
        </a:graphic>
      </p:graphicFrame>
      <p:graphicFrame>
        <p:nvGraphicFramePr>
          <p:cNvPr id="4099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3581400" y="5410200"/>
          <a:ext cx="609600" cy="465138"/>
        </p:xfrm>
        <a:graphic>
          <a:graphicData uri="http://schemas.openxmlformats.org/presentationml/2006/ole">
            <p:oleObj spid="_x0000_s4099" name="Formula" r:id="rId4" imgW="284760" imgH="217440" progId="Equation.Ribbit">
              <p:embed/>
            </p:oleObj>
          </a:graphicData>
        </a:graphic>
      </p:graphicFrame>
      <p:graphicFrame>
        <p:nvGraphicFramePr>
          <p:cNvPr id="4100" name="Object 7"/>
          <p:cNvGraphicFramePr>
            <a:graphicFrameLocks noChangeAspect="1"/>
          </p:cNvGraphicFramePr>
          <p:nvPr/>
        </p:nvGraphicFramePr>
        <p:xfrm>
          <a:off x="3048000" y="3505200"/>
          <a:ext cx="2290763" cy="373063"/>
        </p:xfrm>
        <a:graphic>
          <a:graphicData uri="http://schemas.openxmlformats.org/presentationml/2006/ole">
            <p:oleObj spid="_x0000_s4100" name="Formula" r:id="rId5" imgW="925920" imgH="151200" progId="Equation.Ribbit">
              <p:embed/>
            </p:oleObj>
          </a:graphicData>
        </a:graphic>
      </p:graphicFrame>
      <p:graphicFrame>
        <p:nvGraphicFramePr>
          <p:cNvPr id="4101" name="Object 8"/>
          <p:cNvGraphicFramePr>
            <a:graphicFrameLocks noChangeAspect="1"/>
          </p:cNvGraphicFramePr>
          <p:nvPr/>
        </p:nvGraphicFramePr>
        <p:xfrm>
          <a:off x="3048000" y="6019800"/>
          <a:ext cx="2100263" cy="465138"/>
        </p:xfrm>
        <a:graphic>
          <a:graphicData uri="http://schemas.openxmlformats.org/presentationml/2006/ole">
            <p:oleObj spid="_x0000_s4101" name="Formula" r:id="rId6" imgW="979200" imgH="217440" progId="Equation.Ribbit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53EA44-7DB9-49D3-ADD1-34E87D798FFB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Iteration Method (cont’d)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The superscript n denotes pseudo-time, not physical time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smtClean="0">
                <a:cs typeface="Arial" charset="0"/>
              </a:rPr>
              <a:t>ω</a:t>
            </a:r>
            <a:r>
              <a:rPr lang="en-US" sz="2400" smtClean="0">
                <a:cs typeface="Arial" charset="0"/>
              </a:rPr>
              <a:t> is the relaxation factor, analogous to </a:t>
            </a:r>
            <a:r>
              <a:rPr lang="el-GR" sz="2400" smtClean="0">
                <a:cs typeface="Arial" charset="0"/>
              </a:rPr>
              <a:t>μ</a:t>
            </a:r>
            <a:r>
              <a:rPr lang="en-US" sz="2400" smtClean="0">
                <a:cs typeface="Arial" charset="0"/>
              </a:rPr>
              <a:t> </a:t>
            </a: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The first thought is to achieve steady-state as quickly as possible, hence choosing a largest </a:t>
            </a:r>
            <a:r>
              <a:rPr lang="el-GR" sz="2400" smtClean="0">
                <a:cs typeface="Arial" charset="0"/>
              </a:rPr>
              <a:t>ω</a:t>
            </a:r>
            <a:r>
              <a:rPr lang="en-US" sz="2400" smtClean="0">
                <a:cs typeface="Arial" charset="0"/>
              </a:rPr>
              <a:t> consistent with stability</a:t>
            </a:r>
            <a:r>
              <a:rPr lang="en-US" sz="240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Not a good idea since we need to know what is the best choice for </a:t>
            </a:r>
            <a:r>
              <a:rPr lang="el-GR" sz="2400" smtClean="0">
                <a:cs typeface="Arial" charset="0"/>
              </a:rPr>
              <a:t>ω</a:t>
            </a: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800" smtClean="0">
                <a:cs typeface="Arial" charset="0"/>
              </a:rPr>
              <a:t> </a:t>
            </a:r>
            <a:endParaRPr lang="el-GR" sz="800" smtClean="0"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800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8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800" smtClean="0"/>
              <a:t>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95AD3-2B79-47A8-834F-DE44B4067E95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Typical Residual Plot</a:t>
            </a:r>
          </a:p>
        </p:txBody>
      </p:sp>
      <p:pic>
        <p:nvPicPr>
          <p:cNvPr id="22532" name="Picture 3" descr="Residual-laplac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09800" y="1447800"/>
            <a:ext cx="5638800" cy="42291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3715</TotalTime>
  <Words>607</Words>
  <Application>Microsoft Office PowerPoint</Application>
  <PresentationFormat>On-screen Show (4:3)</PresentationFormat>
  <Paragraphs>325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Beam</vt:lpstr>
      <vt:lpstr>Formula</vt:lpstr>
      <vt:lpstr>Computational Methods II (Elliptic)</vt:lpstr>
      <vt:lpstr>Overview</vt:lpstr>
      <vt:lpstr>Overview (cont’d)</vt:lpstr>
      <vt:lpstr>Overview (cont’d)</vt:lpstr>
      <vt:lpstr>Overview (cont’d)</vt:lpstr>
      <vt:lpstr>Overview (cont’d)</vt:lpstr>
      <vt:lpstr>Iteration Method</vt:lpstr>
      <vt:lpstr>Iteration Method (cont’d)</vt:lpstr>
      <vt:lpstr>Typical Residual Plot</vt:lpstr>
      <vt:lpstr>Residual Pattern</vt:lpstr>
      <vt:lpstr>Residual Pattern (cont’d)</vt:lpstr>
      <vt:lpstr>Analyzing the Errors</vt:lpstr>
      <vt:lpstr>Analyzing the Errors (cont’d)</vt:lpstr>
      <vt:lpstr>Analyzing the Errors (cont’d)</vt:lpstr>
      <vt:lpstr>Analyzing the Errors using VA</vt:lpstr>
      <vt:lpstr>Amplification factor for Point Jacobi Method</vt:lpstr>
    </vt:vector>
  </TitlesOfParts>
  <Company>University of Michigan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Curriculum for Mathematics</dc:title>
  <dc:creator>Farzad Ismail</dc:creator>
  <cp:lastModifiedBy>Administrator</cp:lastModifiedBy>
  <cp:revision>194</cp:revision>
  <dcterms:created xsi:type="dcterms:W3CDTF">2009-04-23T02:57:45Z</dcterms:created>
  <dcterms:modified xsi:type="dcterms:W3CDTF">2015-09-29T20:17:46Z</dcterms:modified>
</cp:coreProperties>
</file>