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324" r:id="rId2"/>
    <p:sldId id="354" r:id="rId3"/>
    <p:sldId id="355" r:id="rId4"/>
    <p:sldId id="357" r:id="rId5"/>
    <p:sldId id="358" r:id="rId6"/>
    <p:sldId id="356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100" d="100"/>
          <a:sy n="10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632057-E027-4F41-9084-97D9F3345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81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687CEA-8B9D-467F-85E4-EA103D11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342C-3781-4551-B8B7-1306AF4B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3835-509E-4C23-953E-782317B1A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307C-1DE0-4ECA-8C7B-4538DFB4B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480E-FBED-47FC-A154-DA192666B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CE4E-D075-4FFA-B485-4C23B1806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6A71-18F4-4920-BD60-A33282EC5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F8C6-5091-4E72-8709-5D0D07545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D14D-919F-456C-B173-50FC0BEE8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FF825-9307-448B-B014-65A3AD8E0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DD42-4D8C-4331-9C0D-62972016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01955-CDF6-4F22-A511-F87E0E8D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1FFAC-712E-4DBA-83AA-9A75D619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9649-2BBD-4431-AC7B-EE20B1800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42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71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353B864-07BD-450B-821A-5AACB1940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DF719-BB0B-49FA-BEC8-181BBA71BE3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7988"/>
            <a:ext cx="7772400" cy="14684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Computational Methods II</a:t>
            </a:r>
            <a:br>
              <a:rPr lang="en-US" sz="4000" smtClean="0"/>
            </a:br>
            <a:r>
              <a:rPr lang="en-US" sz="4000" smtClean="0"/>
              <a:t>(Elliptic)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Dr. Farzad Ismail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270125" y="5281613"/>
            <a:ext cx="467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i="1"/>
              <a:t>School of Aerospace and Mechanical Engineering</a:t>
            </a:r>
          </a:p>
          <a:p>
            <a:pPr algn="ctr" eaLnBrk="1" hangingPunct="1"/>
            <a:r>
              <a:rPr lang="en-US" sz="1600" i="1"/>
              <a:t>Universiti Sains Malaysia</a:t>
            </a:r>
          </a:p>
          <a:p>
            <a:pPr algn="ctr" eaLnBrk="1" hangingPunct="1"/>
            <a:r>
              <a:rPr lang="en-US" sz="1600" i="1"/>
              <a:t>Nibong Tebal 14300 Pulau Pinang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352800" y="457200"/>
            <a:ext cx="2065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Week </a:t>
            </a:r>
            <a:r>
              <a:rPr lang="en-US" i="1" smtClean="0"/>
              <a:t>4- </a:t>
            </a:r>
            <a:r>
              <a:rPr lang="en-US" i="1"/>
              <a:t>Lecture </a:t>
            </a:r>
            <a:r>
              <a:rPr lang="en-US" i="1" smtClean="0"/>
              <a:t>2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A5CE1-C468-460A-BE1C-4D882BE84CF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Gauss Seidel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600200" y="4724400"/>
            <a:ext cx="70056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400"/>
              <a:t>When visiting node (j,k) at time level n+1, can use</a:t>
            </a:r>
          </a:p>
          <a:p>
            <a:r>
              <a:rPr lang="en-US" sz="2400"/>
              <a:t>  information of nodes (j,k-1) at time level n and </a:t>
            </a:r>
          </a:p>
          <a:p>
            <a:r>
              <a:rPr lang="en-US" sz="2400"/>
              <a:t>  (j-1, k) at n+1 (square nodes)</a:t>
            </a:r>
          </a:p>
          <a:p>
            <a:endParaRPr lang="en-US" sz="2400"/>
          </a:p>
          <a:p>
            <a:r>
              <a:rPr lang="en-US" sz="2400"/>
              <a:t>- This is Gauss-Seidel method</a:t>
            </a:r>
            <a:endParaRPr lang="en-US"/>
          </a:p>
        </p:txBody>
      </p:sp>
      <p:pic>
        <p:nvPicPr>
          <p:cNvPr id="28677" name="Picture 8" descr="Gauss-Seide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295400"/>
            <a:ext cx="4876800" cy="3413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B84B6-A218-4BDA-850C-2522DCDD829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SOR Method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Coupling Gauss-Seidel with point Jacobi gives Successive Over- Relaxation (SOR) method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It can be shown that using VA, the convergence rate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Only consider real z such that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90600" y="2438400"/>
          <a:ext cx="6977063" cy="619125"/>
        </p:xfrm>
        <a:graphic>
          <a:graphicData uri="http://schemas.openxmlformats.org/presentationml/2006/ole">
            <p:oleObj spid="_x0000_s15362" name="Formula" r:id="rId3" imgW="3703320" imgH="329040" progId="Equation.Ribbit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505200" y="5943600"/>
          <a:ext cx="2209800" cy="777875"/>
        </p:xfrm>
        <a:graphic>
          <a:graphicData uri="http://schemas.openxmlformats.org/presentationml/2006/ole">
            <p:oleObj spid="_x0000_s15363" name="Formula" r:id="rId4" imgW="980640" imgH="345600" progId="Equation.Ribbit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2052638" y="4235450"/>
          <a:ext cx="3635375" cy="835025"/>
        </p:xfrm>
        <a:graphic>
          <a:graphicData uri="http://schemas.openxmlformats.org/presentationml/2006/ole">
            <p:oleObj spid="_x0000_s15364" name="Formula" r:id="rId5" imgW="1695600" imgH="3902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59D3E-12C1-43AC-8975-83E5376BDF6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G versus z for SOR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03213" y="4419600"/>
            <a:ext cx="88407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 Note now z = [0,2]</a:t>
            </a:r>
            <a:endParaRPr lang="el-GR" sz="2400">
              <a:cs typeface="Arial" charset="0"/>
            </a:endParaRPr>
          </a:p>
          <a:p>
            <a:endParaRPr lang="en-US" sz="2400"/>
          </a:p>
          <a:p>
            <a:pPr>
              <a:buFontTx/>
              <a:buChar char="-"/>
            </a:pPr>
            <a:r>
              <a:rPr lang="en-US" sz="2400"/>
              <a:t>Similar to Point Jacobi for </a:t>
            </a:r>
            <a:r>
              <a:rPr lang="el-GR" sz="2400">
                <a:cs typeface="Arial" charset="0"/>
              </a:rPr>
              <a:t>ω</a:t>
            </a:r>
            <a:r>
              <a:rPr lang="en-US" sz="2400">
                <a:cs typeface="Arial" charset="0"/>
              </a:rPr>
              <a:t> less than or equal to 1</a:t>
            </a:r>
          </a:p>
          <a:p>
            <a:pPr>
              <a:buFontTx/>
              <a:buChar char="-"/>
            </a:pPr>
            <a:endParaRPr lang="en-US" sz="2400">
              <a:cs typeface="Arial" charset="0"/>
            </a:endParaRPr>
          </a:p>
          <a:p>
            <a:pPr>
              <a:buFontTx/>
              <a:buChar char="-"/>
            </a:pPr>
            <a:r>
              <a:rPr lang="en-US" sz="2400">
                <a:cs typeface="Arial" charset="0"/>
              </a:rPr>
              <a:t>But improved convergence rate for  </a:t>
            </a:r>
            <a:r>
              <a:rPr lang="el-GR" sz="2400">
                <a:cs typeface="Arial" charset="0"/>
              </a:rPr>
              <a:t>ω</a:t>
            </a:r>
            <a:r>
              <a:rPr lang="en-US" sz="2400">
                <a:cs typeface="Arial" charset="0"/>
              </a:rPr>
              <a:t> &gt; 1 (1.16, 1.36, 1.64, </a:t>
            </a:r>
          </a:p>
          <a:p>
            <a:r>
              <a:rPr lang="en-US" sz="2400">
                <a:cs typeface="Arial" charset="0"/>
              </a:rPr>
              <a:t> 1.81 ) -&gt; </a:t>
            </a:r>
            <a:r>
              <a:rPr lang="en-US" sz="2400" u="sng">
                <a:cs typeface="Arial" charset="0"/>
              </a:rPr>
              <a:t>STILL LOWEST FREQUENCY MODE IS DOMINANT</a:t>
            </a:r>
            <a:r>
              <a:rPr lang="en-US" sz="2400">
                <a:cs typeface="Arial" charset="0"/>
              </a:rPr>
              <a:t> </a:t>
            </a:r>
            <a:endParaRPr lang="el-GR">
              <a:cs typeface="Arial" charset="0"/>
            </a:endParaRPr>
          </a:p>
        </p:txBody>
      </p:sp>
      <p:pic>
        <p:nvPicPr>
          <p:cNvPr id="29701" name="Picture 8" descr="g-O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371600"/>
            <a:ext cx="5562600" cy="299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F9A28-81A3-42D2-B8FC-0428B32E4D5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Discussion of Low Frequency Modes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We have seen that the low frequency modes are most difficult to get rid of for Point Jacobi and SOR 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Moderate to high frequency modes are usually much easier to be removed.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This is the general behavior for almost all methods in solving elliptic PDE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Need to think out of the box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EF920-0F3C-4C34-9D7F-143C26DA650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Multigrid (Brandt) 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Use a hierachy of different grid sizes to solve the elliptic PDE –splitting the error modes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low frequency error modes on a fine grid will appear as high frequency modes on a coarser grid.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Hence easier to be removed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But there is a problem with coarse grids.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887BD-566B-4303-B215-F66F4A8F8AA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Multigrid Mesh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600200" y="4797425"/>
            <a:ext cx="527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/>
              <a:t>An 8 x 8 grid superimposed with 4 x 4 + 2 x 2 grid</a:t>
            </a:r>
          </a:p>
        </p:txBody>
      </p:sp>
      <p:pic>
        <p:nvPicPr>
          <p:cNvPr id="32773" name="Picture 6" descr="Multigrid-gri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295400"/>
            <a:ext cx="4038600" cy="3230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6D7B7-2C2D-4021-89E0-CA01F03258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Multigrid (cont’d)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Although coarse grids will remove the error modes quickly, but it will converge to an inaccurate solution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Need to combine the accuracy of fine grids with the fast convergence on coarse grids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As long as there are significant error modes in fine grid, coarse grid must be kept to work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Fine grids must ‘tell’ the coarse grids the dominant error modes and ask ‘advice’ on how to remove them – </a:t>
            </a:r>
            <a:r>
              <a:rPr lang="en-US" sz="2400" i="1" smtClean="0"/>
              <a:t>restriction operator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2FE91-5929-42F1-AEB4-168FCA115CC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Multigrid (cont’d) 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Coarse grids will give information on how to remove the dominant error modes to fine grids and ask for ‘advice’ regarding accuracy- </a:t>
            </a:r>
            <a:r>
              <a:rPr lang="en-US" sz="2400" i="1" smtClean="0"/>
              <a:t>prolongation operator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Communication between coarse-fine grids is the key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between, perform relaxation (solving the steady state equation)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C6E64-5606-45FE-B90F-BAF1A63952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Story</a:t>
            </a:r>
          </a:p>
        </p:txBody>
      </p:sp>
      <p:pic>
        <p:nvPicPr>
          <p:cNvPr id="35844" name="Picture 8" descr="1st-cy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05000"/>
            <a:ext cx="8839200" cy="1849438"/>
          </a:xfrm>
          <a:noFill/>
        </p:spPr>
      </p:pic>
      <p:pic>
        <p:nvPicPr>
          <p:cNvPr id="35845" name="Picture 9" descr="2nd-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4343400"/>
            <a:ext cx="8763000" cy="1628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92C1A-FAEF-4B67-A519-C62C7468C61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Multigrid V Cycle</a:t>
            </a:r>
          </a:p>
        </p:txBody>
      </p:sp>
      <p:pic>
        <p:nvPicPr>
          <p:cNvPr id="36868" name="Picture 3" descr="Mutiligrid-Vcyc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52600"/>
            <a:ext cx="6934200" cy="4108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D57C4-D5B4-4012-8AF0-A1D1B7470A1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G for Errors using Point Jacobi (cont’d)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plot shows how the errors decay for various error modes (in terms of sines and cosines)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Consider 1D situation – let there be M+1 points on a line giving M intervals. The errors can be expressed as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where m = 1,2, .., M-1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2819400" y="3810000"/>
          <a:ext cx="2914650" cy="889000"/>
        </p:xfrm>
        <a:graphic>
          <a:graphicData uri="http://schemas.openxmlformats.org/presentationml/2006/ole">
            <p:oleObj spid="_x0000_s9218" name="Formula" r:id="rId3" imgW="1081080" imgH="33048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D3AFC-600B-4B9B-AEA4-0ACE00D90CE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Error Modes for M=8</a:t>
            </a:r>
          </a:p>
        </p:txBody>
      </p:sp>
      <p:pic>
        <p:nvPicPr>
          <p:cNvPr id="26628" name="Picture 6" descr="error-modes-M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219200"/>
            <a:ext cx="3810000" cy="3663950"/>
          </a:xfrm>
          <a:noFill/>
        </p:spPr>
      </p:pic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1279525" y="5145088"/>
            <a:ext cx="6677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Seven possible error modes on a 1D mesh with </a:t>
            </a:r>
          </a:p>
          <a:p>
            <a:r>
              <a:rPr lang="en-US" sz="2400"/>
              <a:t>eight intervals – </a:t>
            </a:r>
          </a:p>
          <a:p>
            <a:r>
              <a:rPr lang="en-US" sz="2400"/>
              <a:t>Lowest to highest frequencies.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911C3-F1AF-4B0E-9BB0-9C840389C04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Error Modes Analysis M=8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Any numbers satisfying f(0)=f(M)=0 can be represented 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This is a </a:t>
            </a:r>
            <a:r>
              <a:rPr lang="en-US" sz="2400" u="sng" smtClean="0"/>
              <a:t>discrete</a:t>
            </a:r>
            <a:r>
              <a:rPr lang="en-US" sz="2400" smtClean="0"/>
              <a:t> Fourier Transform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1D, need only to consider the following set of discrete frequencies (lowest to highest)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19400" y="2286000"/>
          <a:ext cx="3429000" cy="1155700"/>
        </p:xfrm>
        <a:graphic>
          <a:graphicData uri="http://schemas.openxmlformats.org/presentationml/2006/ole">
            <p:oleObj spid="_x0000_s10242" name="Formula" r:id="rId3" imgW="1371600" imgH="462600" progId="Equation.Ribbit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2362200" y="5486400"/>
          <a:ext cx="4395788" cy="927100"/>
        </p:xfrm>
        <a:graphic>
          <a:graphicData uri="http://schemas.openxmlformats.org/presentationml/2006/ole">
            <p:oleObj spid="_x0000_s10243" name="Formula" r:id="rId4" imgW="1629720" imgH="3445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E5E82-6A2A-4DC6-9302-C26351538E9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2D situation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628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Consider 2D situation – let there be M+1 and N+1 points, giving M and N intervals in x and y directions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where m = 1,2, .., M-1. n=1,2,.. N-1.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Assume M=N, the highest and lowest frequencies correspond 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24000" y="2514600"/>
          <a:ext cx="4648200" cy="901700"/>
        </p:xfrm>
        <a:graphic>
          <a:graphicData uri="http://schemas.openxmlformats.org/presentationml/2006/ole">
            <p:oleObj spid="_x0000_s11266" name="Formula" r:id="rId3" imgW="1723680" imgH="335520" progId="Equation.Ribbit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981200" y="5602288"/>
          <a:ext cx="4495800" cy="793750"/>
        </p:xfrm>
        <a:graphic>
          <a:graphicData uri="http://schemas.openxmlformats.org/presentationml/2006/ole">
            <p:oleObj spid="_x0000_s11267" name="Formula" r:id="rId4" imgW="1950840" imgH="3445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6ECA5-8C90-4CBF-9CDF-2A487395904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Discrete G versus z</a:t>
            </a:r>
          </a:p>
        </p:txBody>
      </p:sp>
      <p:pic>
        <p:nvPicPr>
          <p:cNvPr id="12294" name="Picture 6" descr="error-modes-M8-gvsz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447800"/>
            <a:ext cx="5181600" cy="3022600"/>
          </a:xfrm>
          <a:noFill/>
        </p:spPr>
      </p:pic>
      <p:graphicFrame>
        <p:nvGraphicFramePr>
          <p:cNvPr id="1229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4038600"/>
          <a:ext cx="381000" cy="312738"/>
        </p:xfrm>
        <a:graphic>
          <a:graphicData uri="http://schemas.openxmlformats.org/presentationml/2006/ole">
            <p:oleObj spid="_x0000_s12290" name="Formula" r:id="rId4" imgW="143640" imgH="117000" progId="Equation.Ribbit">
              <p:embed/>
            </p:oleObj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9627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 Each point corresponds to discrete error modes, </a:t>
            </a:r>
          </a:p>
          <a:p>
            <a:r>
              <a:rPr lang="en-US" sz="2400"/>
              <a:t>each error mode decays differently even for same</a:t>
            </a:r>
          </a:p>
          <a:p>
            <a:r>
              <a:rPr lang="en-US" sz="2400"/>
              <a:t>relaxation factor</a:t>
            </a:r>
          </a:p>
          <a:p>
            <a:endParaRPr lang="en-US" sz="2400"/>
          </a:p>
          <a:p>
            <a:r>
              <a:rPr lang="en-US" sz="2400"/>
              <a:t>- Note Z</a:t>
            </a:r>
            <a:r>
              <a:rPr lang="en-US"/>
              <a:t>L</a:t>
            </a:r>
            <a:r>
              <a:rPr lang="en-US" sz="2400"/>
              <a:t> = -Z</a:t>
            </a:r>
            <a:r>
              <a:rPr lang="en-US"/>
              <a:t>R</a:t>
            </a:r>
          </a:p>
        </p:txBody>
      </p:sp>
      <p:graphicFrame>
        <p:nvGraphicFramePr>
          <p:cNvPr id="12291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6248400" y="2149475"/>
          <a:ext cx="457200" cy="344488"/>
        </p:xfrm>
        <a:graphic>
          <a:graphicData uri="http://schemas.openxmlformats.org/presentationml/2006/ole">
            <p:oleObj spid="_x0000_s12291" name="Formula" r:id="rId5" imgW="155160" imgH="11700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5881B-44E1-4D7B-BE9D-F0249959D45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Decay of Error Modes 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eliminating the errors, we do not care the sign of amplitude, just the magnitude of it – want g as small as possible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If 0 &lt; |g| &lt; 1 for </a:t>
            </a:r>
            <a:r>
              <a:rPr lang="en-US" sz="2400" u="sng" smtClean="0"/>
              <a:t>ALL </a:t>
            </a:r>
            <a:r>
              <a:rPr lang="en-US" sz="2400" smtClean="0"/>
              <a:t>error  modes, then we could say that we eventually will remove all the iteration errors and hence a steady state solution will be obtained.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However, the errors will be removed at different rates, with modes corresponding to the largest |g| (convergence rate) will be most difficult to be removed- </a:t>
            </a:r>
            <a:r>
              <a:rPr lang="en-US" sz="2400" u="sng" smtClean="0"/>
              <a:t>dominant error mode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73C29-02A6-4CF4-AB85-C6FD1FFF9E1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Decay of Error Modes (cont’d)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For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>
                <a:cs typeface="Arial" charset="0"/>
              </a:rPr>
              <a:t>=0.6, it is clear that Z</a:t>
            </a:r>
            <a:r>
              <a:rPr lang="en-US" sz="1800" smtClean="0">
                <a:cs typeface="Arial" charset="0"/>
              </a:rPr>
              <a:t>R</a:t>
            </a:r>
            <a:r>
              <a:rPr lang="en-US" sz="2400" smtClean="0">
                <a:cs typeface="Arial" charset="0"/>
              </a:rPr>
              <a:t> (lowest frequency) is the dominant error mode 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Increasing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/>
              <a:t>, will decrease g until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>
                <a:cs typeface="Arial" charset="0"/>
              </a:rPr>
              <a:t>=1 – both lowest and highest frequency modes become dominant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Beyond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>
                <a:cs typeface="Arial" charset="0"/>
              </a:rPr>
              <a:t> &gt; 1, Z</a:t>
            </a:r>
            <a:r>
              <a:rPr lang="en-US" sz="1800" smtClean="0">
                <a:cs typeface="Arial" charset="0"/>
              </a:rPr>
              <a:t>L </a:t>
            </a:r>
            <a:r>
              <a:rPr lang="en-US" sz="2400" smtClean="0">
                <a:cs typeface="Arial" charset="0"/>
              </a:rPr>
              <a:t>(highest frequency) modes become more dominant and |g| deteriorates. 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98813" y="2286000"/>
          <a:ext cx="2670175" cy="1155700"/>
        </p:xfrm>
        <a:graphic>
          <a:graphicData uri="http://schemas.openxmlformats.org/presentationml/2006/ole">
            <p:oleObj spid="_x0000_s13314" name="Formula" r:id="rId3" imgW="1430280" imgH="6188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C7ED9-8171-431E-957D-81B3EC8EFAA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Computational Cost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Recall for direct method (Gaussian Elimination) requires               in 2D and                 in 3D.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Using point Jacobi iteration methods costs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in 2D and               in 3D.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Can this be improved? Let say by one order magnitude?</a:t>
            </a: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990600" y="3657600"/>
          <a:ext cx="1092200" cy="479425"/>
        </p:xfrm>
        <a:graphic>
          <a:graphicData uri="http://schemas.openxmlformats.org/presentationml/2006/ole">
            <p:oleObj spid="_x0000_s14338" name="Formula" r:id="rId3" imgW="442080" imgH="193320" progId="Equation.Ribbit">
              <p:embed/>
            </p:oleObj>
          </a:graphicData>
        </a:graphic>
      </p:graphicFrame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2057400" y="1905000"/>
          <a:ext cx="1092200" cy="479425"/>
        </p:xfrm>
        <a:graphic>
          <a:graphicData uri="http://schemas.openxmlformats.org/presentationml/2006/ole">
            <p:oleObj spid="_x0000_s14339" name="Formula" r:id="rId4" imgW="442080" imgH="193320" progId="Equation.Ribbit">
              <p:embed/>
            </p:oleObj>
          </a:graphicData>
        </a:graphic>
      </p:graphicFrame>
      <p:graphicFrame>
        <p:nvGraphicFramePr>
          <p:cNvPr id="14340" name="Object 12"/>
          <p:cNvGraphicFramePr>
            <a:graphicFrameLocks noChangeAspect="1"/>
          </p:cNvGraphicFramePr>
          <p:nvPr/>
        </p:nvGraphicFramePr>
        <p:xfrm>
          <a:off x="4648200" y="1905000"/>
          <a:ext cx="1092200" cy="479425"/>
        </p:xfrm>
        <a:graphic>
          <a:graphicData uri="http://schemas.openxmlformats.org/presentationml/2006/ole">
            <p:oleObj spid="_x0000_s14340" name="Formula" r:id="rId5" imgW="442080" imgH="193320" progId="Equation.Ribbit">
              <p:embed/>
            </p:oleObj>
          </a:graphicData>
        </a:graphic>
      </p:graphicFrame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3733800" y="3657600"/>
          <a:ext cx="1092200" cy="479425"/>
        </p:xfrm>
        <a:graphic>
          <a:graphicData uri="http://schemas.openxmlformats.org/presentationml/2006/ole">
            <p:oleObj spid="_x0000_s14341" name="Formula" r:id="rId6" imgW="442080" imgH="1933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3699</TotalTime>
  <Words>870</Words>
  <Application>Microsoft Office PowerPoint</Application>
  <PresentationFormat>On-screen Show (4:3)</PresentationFormat>
  <Paragraphs>391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Beam</vt:lpstr>
      <vt:lpstr>Formula</vt:lpstr>
      <vt:lpstr>Computational Methods II (Elliptic)</vt:lpstr>
      <vt:lpstr>G for Errors using Point Jacobi (cont’d) </vt:lpstr>
      <vt:lpstr>Error Modes for M=8</vt:lpstr>
      <vt:lpstr>Error Modes Analysis M=8</vt:lpstr>
      <vt:lpstr>2D situation </vt:lpstr>
      <vt:lpstr>Discrete G versus z</vt:lpstr>
      <vt:lpstr>Decay of Error Modes </vt:lpstr>
      <vt:lpstr>Decay of Error Modes (cont’d)</vt:lpstr>
      <vt:lpstr>Computational Cost</vt:lpstr>
      <vt:lpstr>Gauss Seidel</vt:lpstr>
      <vt:lpstr>SOR Method</vt:lpstr>
      <vt:lpstr>G versus z for SOR</vt:lpstr>
      <vt:lpstr>Discussion of Low Frequency Modes </vt:lpstr>
      <vt:lpstr>Multigrid (Brandt) </vt:lpstr>
      <vt:lpstr>Multigrid Mesh</vt:lpstr>
      <vt:lpstr>Multigrid (cont’d) </vt:lpstr>
      <vt:lpstr>Multigrid (cont’d) </vt:lpstr>
      <vt:lpstr>Story</vt:lpstr>
      <vt:lpstr>Multigrid V Cycle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Curriculum for Mathematics</dc:title>
  <dc:creator>Farzad Ismail</dc:creator>
  <cp:lastModifiedBy>Administrator</cp:lastModifiedBy>
  <cp:revision>195</cp:revision>
  <dcterms:created xsi:type="dcterms:W3CDTF">2009-04-23T02:57:45Z</dcterms:created>
  <dcterms:modified xsi:type="dcterms:W3CDTF">2015-09-29T20:18:50Z</dcterms:modified>
</cp:coreProperties>
</file>