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9"/>
  </p:notesMasterIdLst>
  <p:sldIdLst>
    <p:sldId id="324" r:id="rId2"/>
    <p:sldId id="325" r:id="rId3"/>
    <p:sldId id="334" r:id="rId4"/>
    <p:sldId id="339" r:id="rId5"/>
    <p:sldId id="340" r:id="rId6"/>
    <p:sldId id="361" r:id="rId7"/>
    <p:sldId id="341"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2" autoAdjust="0"/>
    <p:restoredTop sz="94660"/>
  </p:normalViewPr>
  <p:slideViewPr>
    <p:cSldViewPr>
      <p:cViewPr varScale="1">
        <p:scale>
          <a:sx n="106" d="100"/>
          <a:sy n="106" d="100"/>
        </p:scale>
        <p:origin x="-96" y="-2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530CCEC-CA93-437C-829C-3959AF493D8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8170"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4817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77E3D68A-CAC7-457C-BB83-4B8D6E7829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D93AC984-A148-478B-96F7-5553815C222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4F710F99-5F7A-41E6-9BEA-D7012ED91E3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4"/>
          <p:cNvSpPr>
            <a:spLocks noGrp="1" noChangeArrowheads="1"/>
          </p:cNvSpPr>
          <p:nvPr>
            <p:ph type="dt" sz="half" idx="10"/>
          </p:nvPr>
        </p:nvSpPr>
        <p:spPr>
          <a:ln/>
        </p:spPr>
        <p:txBody>
          <a:bodyPr/>
          <a:lstStyle>
            <a:lvl1pPr>
              <a:defRPr/>
            </a:lvl1pPr>
          </a:lstStyle>
          <a:p>
            <a:pPr>
              <a:defRPr/>
            </a:pPr>
            <a:endParaRPr lang="en-US"/>
          </a:p>
        </p:txBody>
      </p:sp>
      <p:sp>
        <p:nvSpPr>
          <p:cNvPr id="7" name="Rectangle 45"/>
          <p:cNvSpPr>
            <a:spLocks noGrp="1" noChangeArrowheads="1"/>
          </p:cNvSpPr>
          <p:nvPr>
            <p:ph type="ftr" sz="quarter" idx="11"/>
          </p:nvPr>
        </p:nvSpPr>
        <p:spPr>
          <a:ln/>
        </p:spPr>
        <p:txBody>
          <a:bodyPr/>
          <a:lstStyle>
            <a:lvl1pPr>
              <a:defRPr/>
            </a:lvl1pPr>
          </a:lstStyle>
          <a:p>
            <a:pPr>
              <a:defRPr/>
            </a:pPr>
            <a:endParaRPr lang="en-US"/>
          </a:p>
        </p:txBody>
      </p:sp>
      <p:sp>
        <p:nvSpPr>
          <p:cNvPr id="8" name="Rectangle 46"/>
          <p:cNvSpPr>
            <a:spLocks noGrp="1" noChangeArrowheads="1"/>
          </p:cNvSpPr>
          <p:nvPr>
            <p:ph type="sldNum" sz="quarter" idx="12"/>
          </p:nvPr>
        </p:nvSpPr>
        <p:spPr>
          <a:ln/>
        </p:spPr>
        <p:txBody>
          <a:bodyPr/>
          <a:lstStyle>
            <a:lvl1pPr>
              <a:defRPr/>
            </a:lvl1pPr>
          </a:lstStyle>
          <a:p>
            <a:pPr>
              <a:defRPr/>
            </a:pPr>
            <a:fld id="{947BED65-675C-4E18-9F2B-83754E58FCB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67EBB955-1A64-432F-B0DD-59746C2089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1E9C36C-26E2-49B7-8E36-580057BB647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5FF20C8E-9E7E-4F02-A684-A8EDF7B519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7ABA6BD5-D91F-4E03-B30A-4A109A585C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71960EC1-B058-4291-973F-DC8E710BB5A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970E4C5B-7075-4CAA-A023-9543CABA145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0AD71410-E6A4-4150-8EFB-78E0C89BB8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B1471FA9-7B7C-4707-AF65-9EA6A91BE84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66F66ABF-DE1C-4815-AC79-7FC3BC5E493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6386" name="Group 2"/>
          <p:cNvGrpSpPr>
            <a:grpSpLocks/>
          </p:cNvGrpSpPr>
          <p:nvPr/>
        </p:nvGrpSpPr>
        <p:grpSpPr bwMode="auto">
          <a:xfrm>
            <a:off x="0" y="0"/>
            <a:ext cx="9144000" cy="6856413"/>
            <a:chOff x="0" y="0"/>
            <a:chExt cx="5760" cy="4319"/>
          </a:xfrm>
        </p:grpSpPr>
        <p:sp>
          <p:nvSpPr>
            <p:cNvPr id="4710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4710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4710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4711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4711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4711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4711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4711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711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4711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4711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4711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4711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4712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4712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4712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4712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4712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4712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4712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4712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4712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4712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4713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4713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4713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4713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4713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4713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4713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4713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4713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4713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4714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4714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714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6428" name="Group 39"/>
            <p:cNvGrpSpPr>
              <a:grpSpLocks/>
            </p:cNvGrpSpPr>
            <p:nvPr userDrawn="1"/>
          </p:nvGrpSpPr>
          <p:grpSpPr bwMode="auto">
            <a:xfrm>
              <a:off x="0" y="1632"/>
              <a:ext cx="5758" cy="1858"/>
              <a:chOff x="0" y="1632"/>
              <a:chExt cx="5758" cy="1858"/>
            </a:xfrm>
          </p:grpSpPr>
          <p:sp>
            <p:nvSpPr>
              <p:cNvPr id="4714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714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714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714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714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4714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4715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469CC666-504F-4D32-8FB9-70DFBF374AB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6"/>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6.jpeg"/><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hyperlink" Target="../Subfiles/1st-order.ppt" TargetMode="Externa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hyperlink" Target="../Subfiles/2nd-order.ppt" TargetMode="Externa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6"/>
          <p:cNvSpPr>
            <a:spLocks noGrp="1" noChangeArrowheads="1"/>
          </p:cNvSpPr>
          <p:nvPr>
            <p:ph type="sldNum" sz="quarter" idx="12"/>
          </p:nvPr>
        </p:nvSpPr>
        <p:spPr/>
        <p:txBody>
          <a:bodyPr/>
          <a:lstStyle/>
          <a:p>
            <a:pPr>
              <a:defRPr/>
            </a:pPr>
            <a:fld id="{0D173E4C-FB57-4A1D-9C1C-EB3C503E9109}" type="slidenum">
              <a:rPr lang="en-US"/>
              <a:pPr>
                <a:defRPr/>
              </a:pPr>
              <a:t>1</a:t>
            </a:fld>
            <a:endParaRPr lang="en-US"/>
          </a:p>
        </p:txBody>
      </p:sp>
      <p:sp>
        <p:nvSpPr>
          <p:cNvPr id="147458" name="Rectangle 2"/>
          <p:cNvSpPr>
            <a:spLocks noGrp="1" noChangeArrowheads="1"/>
          </p:cNvSpPr>
          <p:nvPr>
            <p:ph type="ctrTitle"/>
          </p:nvPr>
        </p:nvSpPr>
        <p:spPr>
          <a:xfrm>
            <a:off x="685800" y="1677988"/>
            <a:ext cx="7772400" cy="1468437"/>
          </a:xfrm>
        </p:spPr>
        <p:txBody>
          <a:bodyPr/>
          <a:lstStyle/>
          <a:p>
            <a:pPr eaLnBrk="1" hangingPunct="1">
              <a:defRPr/>
            </a:pPr>
            <a:r>
              <a:rPr lang="en-US" sz="4000" smtClean="0"/>
              <a:t>Scalar Conservation Law</a:t>
            </a:r>
          </a:p>
        </p:txBody>
      </p:sp>
      <p:sp>
        <p:nvSpPr>
          <p:cNvPr id="147459" name="Rectangle 3"/>
          <p:cNvSpPr>
            <a:spLocks noGrp="1" noChangeArrowheads="1"/>
          </p:cNvSpPr>
          <p:nvPr>
            <p:ph type="subTitle" idx="1"/>
          </p:nvPr>
        </p:nvSpPr>
        <p:spPr>
          <a:xfrm>
            <a:off x="1371600" y="3200400"/>
            <a:ext cx="6400800" cy="1752600"/>
          </a:xfrm>
        </p:spPr>
        <p:txBody>
          <a:bodyPr/>
          <a:lstStyle/>
          <a:p>
            <a:pPr eaLnBrk="1" hangingPunct="1">
              <a:defRPr/>
            </a:pPr>
            <a:endParaRPr lang="en-US" sz="2400" smtClean="0"/>
          </a:p>
          <a:p>
            <a:pPr eaLnBrk="1" hangingPunct="1">
              <a:defRPr/>
            </a:pPr>
            <a:r>
              <a:rPr lang="en-US" sz="2400" smtClean="0"/>
              <a:t>Dr. Farzad Ismail</a:t>
            </a:r>
          </a:p>
        </p:txBody>
      </p:sp>
      <p:sp>
        <p:nvSpPr>
          <p:cNvPr id="18437" name="Text Box 4"/>
          <p:cNvSpPr txBox="1">
            <a:spLocks noChangeArrowheads="1"/>
          </p:cNvSpPr>
          <p:nvPr/>
        </p:nvSpPr>
        <p:spPr bwMode="auto">
          <a:xfrm>
            <a:off x="2270125" y="5281613"/>
            <a:ext cx="4673600" cy="825500"/>
          </a:xfrm>
          <a:prstGeom prst="rect">
            <a:avLst/>
          </a:prstGeom>
          <a:noFill/>
          <a:ln w="9525">
            <a:noFill/>
            <a:miter lim="800000"/>
            <a:headEnd/>
            <a:tailEnd/>
          </a:ln>
        </p:spPr>
        <p:txBody>
          <a:bodyPr wrap="none">
            <a:spAutoFit/>
          </a:bodyPr>
          <a:lstStyle/>
          <a:p>
            <a:pPr algn="ctr" eaLnBrk="1" hangingPunct="1"/>
            <a:r>
              <a:rPr lang="en-US" sz="1600" i="1"/>
              <a:t>School of Aerospace and Mechanical Engineering</a:t>
            </a:r>
          </a:p>
          <a:p>
            <a:pPr algn="ctr" eaLnBrk="1" hangingPunct="1"/>
            <a:r>
              <a:rPr lang="en-US" sz="1600" i="1"/>
              <a:t>Universiti Sains Malaysia</a:t>
            </a:r>
          </a:p>
          <a:p>
            <a:pPr algn="ctr" eaLnBrk="1" hangingPunct="1"/>
            <a:r>
              <a:rPr lang="en-US" sz="1600" i="1"/>
              <a:t>Nibong Tebal 14300 Pulau Pinang</a:t>
            </a:r>
          </a:p>
        </p:txBody>
      </p:sp>
      <p:sp>
        <p:nvSpPr>
          <p:cNvPr id="18438" name="Text Box 5"/>
          <p:cNvSpPr txBox="1">
            <a:spLocks noChangeArrowheads="1"/>
          </p:cNvSpPr>
          <p:nvPr/>
        </p:nvSpPr>
        <p:spPr bwMode="auto">
          <a:xfrm>
            <a:off x="3962400" y="457200"/>
            <a:ext cx="2762250" cy="366713"/>
          </a:xfrm>
          <a:prstGeom prst="rect">
            <a:avLst/>
          </a:prstGeom>
          <a:noFill/>
          <a:ln w="9525">
            <a:noFill/>
            <a:miter lim="800000"/>
            <a:headEnd/>
            <a:tailEnd/>
          </a:ln>
        </p:spPr>
        <p:txBody>
          <a:bodyPr wrap="none">
            <a:spAutoFit/>
          </a:bodyPr>
          <a:lstStyle/>
          <a:p>
            <a:pPr eaLnBrk="1" hangingPunct="1"/>
            <a:r>
              <a:rPr lang="en-US" i="1"/>
              <a:t>Week 4 (Lecture 1 and 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719DF65-B74C-4431-BA62-C093CC668604}" type="slidenum">
              <a:rPr lang="en-US"/>
              <a:pPr>
                <a:defRPr/>
              </a:pPr>
              <a:t>2</a:t>
            </a:fld>
            <a:endParaRPr lang="en-US"/>
          </a:p>
        </p:txBody>
      </p:sp>
      <p:sp>
        <p:nvSpPr>
          <p:cNvPr id="148482" name="Rectangle 2"/>
          <p:cNvSpPr>
            <a:spLocks noGrp="1" noChangeArrowheads="1"/>
          </p:cNvSpPr>
          <p:nvPr>
            <p:ph type="title"/>
          </p:nvPr>
        </p:nvSpPr>
        <p:spPr/>
        <p:txBody>
          <a:bodyPr/>
          <a:lstStyle/>
          <a:p>
            <a:pPr eaLnBrk="1" hangingPunct="1">
              <a:defRPr/>
            </a:pPr>
            <a:r>
              <a:rPr lang="en-US" sz="2800" b="1" smtClean="0"/>
              <a:t>Preview</a:t>
            </a:r>
          </a:p>
        </p:txBody>
      </p:sp>
      <p:sp>
        <p:nvSpPr>
          <p:cNvPr id="148483" name="Rectangle 3"/>
          <p:cNvSpPr>
            <a:spLocks noGrp="1" noChangeArrowheads="1"/>
          </p:cNvSpPr>
          <p:nvPr>
            <p:ph type="body" idx="1"/>
          </p:nvPr>
        </p:nvSpPr>
        <p:spPr/>
        <p:txBody>
          <a:bodyPr/>
          <a:lstStyle/>
          <a:p>
            <a:pPr eaLnBrk="1" hangingPunct="1">
              <a:defRPr/>
            </a:pPr>
            <a:r>
              <a:rPr lang="en-US" sz="2400" smtClean="0"/>
              <a:t>We have worked on linear advection equation using first order upwind method.</a:t>
            </a:r>
          </a:p>
          <a:p>
            <a:pPr eaLnBrk="1" hangingPunct="1">
              <a:buFont typeface="Wingdings" pitchFamily="2" charset="2"/>
              <a:buNone/>
              <a:defRPr/>
            </a:pPr>
            <a:endParaRPr lang="en-US" sz="2400" smtClean="0"/>
          </a:p>
          <a:p>
            <a:pPr eaLnBrk="1" hangingPunct="1">
              <a:defRPr/>
            </a:pPr>
            <a:r>
              <a:rPr lang="en-US" sz="2400" smtClean="0"/>
              <a:t>Problem is with severe numerical diffusion.</a:t>
            </a:r>
            <a:endParaRPr lang="en-US" sz="2400" u="sng" smtClean="0"/>
          </a:p>
          <a:p>
            <a:pPr eaLnBrk="1" hangingPunct="1">
              <a:defRPr/>
            </a:pPr>
            <a:endParaRPr lang="en-US" sz="2400" smtClean="0"/>
          </a:p>
          <a:p>
            <a:pPr eaLnBrk="1" hangingPunct="1">
              <a:defRPr/>
            </a:pPr>
            <a:r>
              <a:rPr lang="en-US" sz="2400" smtClean="0"/>
              <a:t>Before venturing into solving more difficult hyperbolic PDE, need to see if we gain any improvement using second order method (or higher).</a:t>
            </a:r>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7"/>
          <p:cNvSpPr>
            <a:spLocks noGrp="1"/>
          </p:cNvSpPr>
          <p:nvPr>
            <p:ph type="sldNum" sz="quarter" idx="12"/>
          </p:nvPr>
        </p:nvSpPr>
        <p:spPr/>
        <p:txBody>
          <a:bodyPr/>
          <a:lstStyle/>
          <a:p>
            <a:pPr>
              <a:defRPr/>
            </a:pPr>
            <a:fld id="{AB52B4AF-D9A0-49DC-8D97-6A4A9605BC12}" type="slidenum">
              <a:rPr lang="en-US"/>
              <a:pPr>
                <a:defRPr/>
              </a:pPr>
              <a:t>3</a:t>
            </a:fld>
            <a:endParaRPr lang="en-US"/>
          </a:p>
        </p:txBody>
      </p:sp>
      <p:sp>
        <p:nvSpPr>
          <p:cNvPr id="164866" name="Rectangle 2"/>
          <p:cNvSpPr>
            <a:spLocks noGrp="1" noChangeArrowheads="1"/>
          </p:cNvSpPr>
          <p:nvPr>
            <p:ph type="title"/>
          </p:nvPr>
        </p:nvSpPr>
        <p:spPr/>
        <p:txBody>
          <a:bodyPr/>
          <a:lstStyle/>
          <a:p>
            <a:pPr eaLnBrk="1" hangingPunct="1">
              <a:defRPr/>
            </a:pPr>
            <a:r>
              <a:rPr lang="en-US" sz="2800" b="1" smtClean="0"/>
              <a:t>Linear Advection (LA) Revisited</a:t>
            </a:r>
          </a:p>
        </p:txBody>
      </p:sp>
      <p:sp>
        <p:nvSpPr>
          <p:cNvPr id="164867" name="Rectangle 3"/>
          <p:cNvSpPr>
            <a:spLocks noGrp="1" noChangeArrowheads="1"/>
          </p:cNvSpPr>
          <p:nvPr>
            <p:ph type="body" sz="half" idx="1"/>
          </p:nvPr>
        </p:nvSpPr>
        <p:spPr>
          <a:xfrm>
            <a:off x="990600" y="3429000"/>
            <a:ext cx="8458200" cy="3048000"/>
          </a:xfrm>
        </p:spPr>
        <p:txBody>
          <a:bodyPr/>
          <a:lstStyle/>
          <a:p>
            <a:pPr eaLnBrk="1" hangingPunct="1">
              <a:lnSpc>
                <a:spcPct val="80000"/>
              </a:lnSpc>
              <a:defRPr/>
            </a:pPr>
            <a:r>
              <a:rPr lang="en-US" sz="2400" smtClean="0"/>
              <a:t>Apply Lax-Wendroff scheme </a:t>
            </a:r>
          </a:p>
          <a:p>
            <a:pPr eaLnBrk="1" hangingPunct="1">
              <a:lnSpc>
                <a:spcPct val="80000"/>
              </a:lnSpc>
              <a:defRPr/>
            </a:pPr>
            <a:endParaRPr lang="en-US" sz="2400" smtClean="0"/>
          </a:p>
          <a:p>
            <a:pPr eaLnBrk="1" hangingPunct="1">
              <a:lnSpc>
                <a:spcPct val="80000"/>
              </a:lnSpc>
              <a:defRPr/>
            </a:pPr>
            <a:endParaRPr lang="en-US" sz="2400" smtClean="0"/>
          </a:p>
          <a:p>
            <a:pPr eaLnBrk="1" hangingPunct="1">
              <a:lnSpc>
                <a:spcPct val="80000"/>
              </a:lnSpc>
              <a:defRPr/>
            </a:pPr>
            <a:endParaRPr lang="en-US" sz="2400" smtClean="0"/>
          </a:p>
          <a:p>
            <a:pPr eaLnBrk="1" hangingPunct="1">
              <a:lnSpc>
                <a:spcPct val="80000"/>
              </a:lnSpc>
              <a:defRPr/>
            </a:pPr>
            <a:endParaRPr lang="en-US" sz="2400" smtClean="0"/>
          </a:p>
          <a:p>
            <a:pPr eaLnBrk="1" hangingPunct="1">
              <a:lnSpc>
                <a:spcPct val="80000"/>
              </a:lnSpc>
              <a:defRPr/>
            </a:pPr>
            <a:endParaRPr lang="en-US" sz="2400" smtClean="0"/>
          </a:p>
          <a:p>
            <a:pPr eaLnBrk="1" hangingPunct="1">
              <a:lnSpc>
                <a:spcPct val="80000"/>
              </a:lnSpc>
              <a:defRPr/>
            </a:pPr>
            <a:r>
              <a:rPr lang="en-US" sz="2400" smtClean="0"/>
              <a:t> This is a second order accurate scheme </a:t>
            </a:r>
          </a:p>
          <a:p>
            <a:pPr eaLnBrk="1" hangingPunct="1">
              <a:lnSpc>
                <a:spcPct val="80000"/>
              </a:lnSpc>
              <a:buFont typeface="Wingdings" pitchFamily="2" charset="2"/>
              <a:buNone/>
              <a:defRPr/>
            </a:pPr>
            <a:r>
              <a:rPr lang="en-US" sz="2400" smtClean="0"/>
              <a:t>     (Prove in H/work problem) </a:t>
            </a:r>
          </a:p>
          <a:p>
            <a:pPr eaLnBrk="1" hangingPunct="1">
              <a:lnSpc>
                <a:spcPct val="80000"/>
              </a:lnSpc>
              <a:buFont typeface="Wingdings" pitchFamily="2" charset="2"/>
              <a:buNone/>
              <a:defRPr/>
            </a:pPr>
            <a:endParaRPr lang="en-US" sz="2000" smtClean="0"/>
          </a:p>
          <a:p>
            <a:pPr eaLnBrk="1" hangingPunct="1">
              <a:lnSpc>
                <a:spcPct val="80000"/>
              </a:lnSpc>
              <a:buFont typeface="Wingdings" pitchFamily="2" charset="2"/>
              <a:buNone/>
              <a:defRPr/>
            </a:pPr>
            <a:endParaRPr lang="en-US" sz="2400" smtClean="0"/>
          </a:p>
        </p:txBody>
      </p:sp>
      <p:graphicFrame>
        <p:nvGraphicFramePr>
          <p:cNvPr id="1026" name="Object 5"/>
          <p:cNvGraphicFramePr>
            <a:graphicFrameLocks noChangeAspect="1"/>
          </p:cNvGraphicFramePr>
          <p:nvPr>
            <p:ph sz="quarter" idx="3"/>
          </p:nvPr>
        </p:nvGraphicFramePr>
        <p:xfrm>
          <a:off x="1209675" y="4267200"/>
          <a:ext cx="7400925" cy="758825"/>
        </p:xfrm>
        <a:graphic>
          <a:graphicData uri="http://schemas.openxmlformats.org/presentationml/2006/ole">
            <p:oleObj spid="_x0000_s1026" name="Formula" r:id="rId3" imgW="3423960" imgH="350640" progId="Equation.Ribbit">
              <p:embed/>
            </p:oleObj>
          </a:graphicData>
        </a:graphic>
      </p:graphicFrame>
      <p:graphicFrame>
        <p:nvGraphicFramePr>
          <p:cNvPr id="1027" name="Object 6"/>
          <p:cNvGraphicFramePr>
            <a:graphicFrameLocks noChangeAspect="1"/>
          </p:cNvGraphicFramePr>
          <p:nvPr/>
        </p:nvGraphicFramePr>
        <p:xfrm>
          <a:off x="1117600" y="1695450"/>
          <a:ext cx="2795588" cy="515938"/>
        </p:xfrm>
        <a:graphic>
          <a:graphicData uri="http://schemas.openxmlformats.org/presentationml/2006/ole">
            <p:oleObj spid="_x0000_s1027" name="Formula" r:id="rId4" imgW="816840" imgH="150120" progId="Equation.Ribbit">
              <p:embed/>
            </p:oleObj>
          </a:graphicData>
        </a:graphic>
      </p:graphicFrame>
      <p:pic>
        <p:nvPicPr>
          <p:cNvPr id="1031" name="Picture 7" descr="comp-par-stencil-new"/>
          <p:cNvPicPr>
            <a:picLocks noChangeAspect="1" noChangeArrowheads="1"/>
          </p:cNvPicPr>
          <p:nvPr/>
        </p:nvPicPr>
        <p:blipFill>
          <a:blip r:embed="rId5" cstate="print"/>
          <a:srcRect/>
          <a:stretch>
            <a:fillRect/>
          </a:stretch>
        </p:blipFill>
        <p:spPr bwMode="auto">
          <a:xfrm>
            <a:off x="4419600" y="1219200"/>
            <a:ext cx="3581400" cy="2100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1A873F78-F1B6-4446-BCD4-B74F7627D29D}" type="slidenum">
              <a:rPr lang="en-US"/>
              <a:pPr>
                <a:defRPr/>
              </a:pPr>
              <a:t>4</a:t>
            </a:fld>
            <a:endParaRPr lang="en-US"/>
          </a:p>
        </p:txBody>
      </p:sp>
      <p:sp>
        <p:nvSpPr>
          <p:cNvPr id="169986" name="Rectangle 2"/>
          <p:cNvSpPr>
            <a:spLocks noGrp="1" noChangeArrowheads="1"/>
          </p:cNvSpPr>
          <p:nvPr>
            <p:ph type="title"/>
          </p:nvPr>
        </p:nvSpPr>
        <p:spPr/>
        <p:txBody>
          <a:bodyPr/>
          <a:lstStyle/>
          <a:p>
            <a:pPr eaLnBrk="1" hangingPunct="1">
              <a:defRPr/>
            </a:pPr>
            <a:r>
              <a:rPr lang="en-US" sz="2800" b="1" smtClean="0"/>
              <a:t>Numerical Experiment for LA</a:t>
            </a:r>
          </a:p>
        </p:txBody>
      </p:sp>
      <p:sp>
        <p:nvSpPr>
          <p:cNvPr id="169987" name="Rectangle 3"/>
          <p:cNvSpPr>
            <a:spLocks noGrp="1" noChangeArrowheads="1"/>
          </p:cNvSpPr>
          <p:nvPr>
            <p:ph type="body" sz="half" idx="1"/>
          </p:nvPr>
        </p:nvSpPr>
        <p:spPr>
          <a:xfrm>
            <a:off x="457200" y="1600200"/>
            <a:ext cx="8305800" cy="4530725"/>
          </a:xfrm>
        </p:spPr>
        <p:txBody>
          <a:bodyPr/>
          <a:lstStyle/>
          <a:p>
            <a:pPr eaLnBrk="1" hangingPunct="1">
              <a:defRPr/>
            </a:pPr>
            <a:r>
              <a:rPr lang="en-US" sz="2400" dirty="0" smtClean="0"/>
              <a:t>A 1D test case with a variety of profiles being propagated downstream</a:t>
            </a:r>
          </a:p>
          <a:p>
            <a:pPr eaLnBrk="1" hangingPunct="1">
              <a:buFont typeface="Wingdings" pitchFamily="2" charset="2"/>
              <a:buNone/>
              <a:defRPr/>
            </a:pPr>
            <a:endParaRPr lang="en-US" sz="2400" dirty="0" smtClean="0"/>
          </a:p>
          <a:p>
            <a:pPr eaLnBrk="1" hangingPunct="1">
              <a:defRPr/>
            </a:pPr>
            <a:r>
              <a:rPr lang="en-US" sz="2400" dirty="0" smtClean="0">
                <a:hlinkClick r:id="rId3" action="ppaction://hlinkpres?slideindex=1&amp;slidetitle="/>
              </a:rPr>
              <a:t>First order upwind results</a:t>
            </a:r>
            <a:endParaRPr lang="en-US" sz="2400" dirty="0" smtClean="0"/>
          </a:p>
          <a:p>
            <a:pPr eaLnBrk="1" hangingPunct="1">
              <a:buFont typeface="Wingdings" pitchFamily="2" charset="2"/>
              <a:buNone/>
              <a:defRPr/>
            </a:pPr>
            <a:endParaRPr lang="en-US" sz="2400" dirty="0" smtClean="0"/>
          </a:p>
          <a:p>
            <a:pPr eaLnBrk="1" hangingPunct="1">
              <a:defRPr/>
            </a:pPr>
            <a:r>
              <a:rPr lang="en-US" sz="2400" dirty="0" smtClean="0">
                <a:hlinkClick r:id="rId4" action="ppaction://hlinkpres?slideindex=1&amp;slidetitle="/>
              </a:rPr>
              <a:t>Second order Lax-</a:t>
            </a:r>
            <a:r>
              <a:rPr lang="en-US" sz="2400" dirty="0" err="1" smtClean="0">
                <a:hlinkClick r:id="rId4" action="ppaction://hlinkpres?slideindex=1&amp;slidetitle="/>
              </a:rPr>
              <a:t>Wendroff</a:t>
            </a:r>
            <a:r>
              <a:rPr lang="en-US" sz="2400" dirty="0" smtClean="0">
                <a:hlinkClick r:id="rId4" action="ppaction://hlinkpres?slideindex=1&amp;slidetitle="/>
              </a:rPr>
              <a:t> results</a:t>
            </a:r>
            <a:endParaRPr lang="en-US" sz="2400" dirty="0" smtClean="0"/>
          </a:p>
          <a:p>
            <a:pPr eaLnBrk="1" hangingPunct="1">
              <a:defRPr/>
            </a:pPr>
            <a:endParaRPr lang="en-US" sz="2400" dirty="0" smtClean="0"/>
          </a:p>
          <a:p>
            <a:pPr eaLnBrk="1" hangingPunct="1">
              <a:defRPr/>
            </a:pPr>
            <a:r>
              <a:rPr lang="en-US" sz="2400" dirty="0" smtClean="0"/>
              <a:t>For stability, it can be shown that Lax-</a:t>
            </a:r>
            <a:r>
              <a:rPr lang="en-US" sz="2400" dirty="0" err="1" smtClean="0"/>
              <a:t>Wendroff</a:t>
            </a:r>
            <a:r>
              <a:rPr lang="en-US" sz="2400" dirty="0" smtClean="0"/>
              <a:t> scheme (and other explicit methods for solving hyperbolic PDE) is also bounded by </a:t>
            </a:r>
            <a:endParaRPr lang="en-US" sz="2400" u="sng" dirty="0" smtClean="0"/>
          </a:p>
          <a:p>
            <a:pPr eaLnBrk="1" hangingPunct="1">
              <a:defRPr/>
            </a:pPr>
            <a:endParaRPr lang="en-US" sz="2400" dirty="0" smtClean="0"/>
          </a:p>
          <a:p>
            <a:pPr eaLnBrk="1" hangingPunct="1">
              <a:buFont typeface="Wingdings" pitchFamily="2" charset="2"/>
              <a:buNone/>
              <a:defRPr/>
            </a:pPr>
            <a:endParaRPr lang="en-US" sz="2000" dirty="0" smtClean="0"/>
          </a:p>
          <a:p>
            <a:pPr eaLnBrk="1" hangingPunct="1">
              <a:buFont typeface="Wingdings" pitchFamily="2" charset="2"/>
              <a:buNone/>
              <a:defRPr/>
            </a:pPr>
            <a:endParaRPr lang="en-US" sz="2000" dirty="0" smtClean="0"/>
          </a:p>
          <a:p>
            <a:pPr eaLnBrk="1" hangingPunct="1">
              <a:buFont typeface="Wingdings" pitchFamily="2" charset="2"/>
              <a:buNone/>
              <a:defRPr/>
            </a:pPr>
            <a:endParaRPr lang="en-US" sz="2000" dirty="0" smtClean="0"/>
          </a:p>
        </p:txBody>
      </p:sp>
      <p:graphicFrame>
        <p:nvGraphicFramePr>
          <p:cNvPr id="2050" name="Object 4"/>
          <p:cNvGraphicFramePr>
            <a:graphicFrameLocks noChangeAspect="1"/>
          </p:cNvGraphicFramePr>
          <p:nvPr>
            <p:ph sz="half" idx="2"/>
          </p:nvPr>
        </p:nvGraphicFramePr>
        <p:xfrm>
          <a:off x="3886200" y="5715000"/>
          <a:ext cx="1143000" cy="488950"/>
        </p:xfrm>
        <a:graphic>
          <a:graphicData uri="http://schemas.openxmlformats.org/presentationml/2006/ole">
            <p:oleObj spid="_x0000_s2050" name="Formula" r:id="rId5" imgW="353160" imgH="150120" progId="Equation.Ribbit">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0F27C9FD-E30F-4F47-B2F2-A112D697512D}" type="slidenum">
              <a:rPr lang="en-US"/>
              <a:pPr>
                <a:defRPr/>
              </a:pPr>
              <a:t>5</a:t>
            </a:fld>
            <a:endParaRPr lang="en-US"/>
          </a:p>
        </p:txBody>
      </p:sp>
      <p:sp>
        <p:nvSpPr>
          <p:cNvPr id="172034" name="Rectangle 2"/>
          <p:cNvSpPr>
            <a:spLocks noGrp="1" noChangeArrowheads="1"/>
          </p:cNvSpPr>
          <p:nvPr>
            <p:ph type="title"/>
          </p:nvPr>
        </p:nvSpPr>
        <p:spPr/>
        <p:txBody>
          <a:bodyPr/>
          <a:lstStyle/>
          <a:p>
            <a:pPr eaLnBrk="1" hangingPunct="1">
              <a:defRPr/>
            </a:pPr>
            <a:r>
              <a:rPr lang="en-US" sz="2800" b="1" smtClean="0"/>
              <a:t>Behavior of Linear Advection</a:t>
            </a:r>
          </a:p>
        </p:txBody>
      </p:sp>
      <p:sp>
        <p:nvSpPr>
          <p:cNvPr id="172035" name="Rectangle 3"/>
          <p:cNvSpPr>
            <a:spLocks noGrp="1" noChangeArrowheads="1"/>
          </p:cNvSpPr>
          <p:nvPr>
            <p:ph type="body" sz="half" idx="1"/>
          </p:nvPr>
        </p:nvSpPr>
        <p:spPr>
          <a:xfrm>
            <a:off x="457200" y="1219200"/>
            <a:ext cx="8458200" cy="4530725"/>
          </a:xfrm>
        </p:spPr>
        <p:txBody>
          <a:bodyPr/>
          <a:lstStyle/>
          <a:p>
            <a:pPr eaLnBrk="1" hangingPunct="1">
              <a:defRPr/>
            </a:pPr>
            <a:r>
              <a:rPr lang="en-US" sz="2400" smtClean="0"/>
              <a:t>Using VN, it can be shown that</a:t>
            </a:r>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a:p>
            <a:pPr eaLnBrk="1" hangingPunct="1">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000" smtClean="0"/>
          </a:p>
          <a:p>
            <a:pPr eaLnBrk="1" hangingPunct="1">
              <a:buFont typeface="Wingdings" pitchFamily="2" charset="2"/>
              <a:buNone/>
              <a:defRPr/>
            </a:pPr>
            <a:endParaRPr lang="en-US" sz="2000" smtClean="0"/>
          </a:p>
          <a:p>
            <a:pPr eaLnBrk="1" hangingPunct="1">
              <a:buFont typeface="Wingdings" pitchFamily="2" charset="2"/>
              <a:buNone/>
              <a:defRPr/>
            </a:pPr>
            <a:endParaRPr lang="en-US" sz="2000" smtClean="0"/>
          </a:p>
        </p:txBody>
      </p:sp>
      <p:graphicFrame>
        <p:nvGraphicFramePr>
          <p:cNvPr id="3074" name="Object 4"/>
          <p:cNvGraphicFramePr>
            <a:graphicFrameLocks noChangeAspect="1"/>
          </p:cNvGraphicFramePr>
          <p:nvPr>
            <p:ph sz="quarter" idx="2"/>
          </p:nvPr>
        </p:nvGraphicFramePr>
        <p:xfrm>
          <a:off x="685800" y="1981200"/>
          <a:ext cx="3962400" cy="2817813"/>
        </p:xfrm>
        <a:graphic>
          <a:graphicData uri="http://schemas.openxmlformats.org/presentationml/2006/ole">
            <p:oleObj spid="_x0000_s3074" name="Formula" r:id="rId3" imgW="1831680" imgH="1303200" progId="Equation.Ribbit">
              <p:embed/>
            </p:oleObj>
          </a:graphicData>
        </a:graphic>
      </p:graphicFrame>
      <p:pic>
        <p:nvPicPr>
          <p:cNvPr id="3078" name="Picture 8" descr="Advection-Im-Re-plane"/>
          <p:cNvPicPr>
            <a:picLocks noGrp="1" noChangeAspect="1" noChangeArrowheads="1"/>
          </p:cNvPicPr>
          <p:nvPr>
            <p:ph sz="quarter" idx="3"/>
          </p:nvPr>
        </p:nvPicPr>
        <p:blipFill>
          <a:blip r:embed="rId4" cstate="print"/>
          <a:srcRect/>
          <a:stretch>
            <a:fillRect/>
          </a:stretch>
        </p:blipFill>
        <p:spPr>
          <a:xfrm>
            <a:off x="5105400" y="1905000"/>
            <a:ext cx="3657600" cy="3008313"/>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3C9E1C7F-4BB1-4E05-8B8F-01027B2DFFEC}" type="slidenum">
              <a:rPr lang="en-US"/>
              <a:pPr>
                <a:defRPr/>
              </a:pPr>
              <a:t>6</a:t>
            </a:fld>
            <a:endParaRPr lang="en-US"/>
          </a:p>
        </p:txBody>
      </p:sp>
      <p:sp>
        <p:nvSpPr>
          <p:cNvPr id="198658" name="Rectangle 2"/>
          <p:cNvSpPr>
            <a:spLocks noGrp="1" noChangeArrowheads="1"/>
          </p:cNvSpPr>
          <p:nvPr>
            <p:ph type="title"/>
          </p:nvPr>
        </p:nvSpPr>
        <p:spPr/>
        <p:txBody>
          <a:bodyPr/>
          <a:lstStyle/>
          <a:p>
            <a:pPr eaLnBrk="1" hangingPunct="1">
              <a:defRPr/>
            </a:pPr>
            <a:r>
              <a:rPr lang="en-US" sz="2800" b="1" smtClean="0"/>
              <a:t>Summary of Hyperbolic PDE</a:t>
            </a:r>
          </a:p>
        </p:txBody>
      </p:sp>
      <p:sp>
        <p:nvSpPr>
          <p:cNvPr id="198659" name="Rectangle 3"/>
          <p:cNvSpPr>
            <a:spLocks noGrp="1" noChangeArrowheads="1"/>
          </p:cNvSpPr>
          <p:nvPr>
            <p:ph type="body" sz="half" idx="1"/>
          </p:nvPr>
        </p:nvSpPr>
        <p:spPr>
          <a:xfrm>
            <a:off x="457200" y="1600200"/>
            <a:ext cx="8458200" cy="4530725"/>
          </a:xfrm>
        </p:spPr>
        <p:txBody>
          <a:bodyPr/>
          <a:lstStyle/>
          <a:p>
            <a:pPr eaLnBrk="1" hangingPunct="1">
              <a:defRPr/>
            </a:pPr>
            <a:r>
              <a:rPr lang="en-US" sz="2400" smtClean="0"/>
              <a:t>Most stable schemes will attenuate the amplitude of the initial data and will get worse for propagation over large distances</a:t>
            </a:r>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a:p>
            <a:pPr eaLnBrk="1" hangingPunct="1">
              <a:defRPr/>
            </a:pPr>
            <a:r>
              <a:rPr lang="en-US" sz="2400" smtClean="0"/>
              <a:t>All schemes will propagate waves with phase speeds that falsely depend on their wavenumber (or frequency). The waves will appear in positions that depart from the true position, so again large time observations are difficult</a:t>
            </a:r>
          </a:p>
          <a:p>
            <a:pPr eaLnBrk="1" hangingPunct="1">
              <a:buFont typeface="Wingdings" pitchFamily="2" charset="2"/>
              <a:buNone/>
              <a:defRPr/>
            </a:pPr>
            <a:endParaRPr lang="en-US" sz="2400" smtClean="0"/>
          </a:p>
          <a:p>
            <a:pPr eaLnBrk="1" hangingPunct="1">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000" smtClean="0"/>
          </a:p>
          <a:p>
            <a:pPr eaLnBrk="1" hangingPunct="1">
              <a:buFont typeface="Wingdings" pitchFamily="2" charset="2"/>
              <a:buNone/>
              <a:defRPr/>
            </a:pPr>
            <a:endParaRPr lang="en-US" sz="2000" smtClean="0"/>
          </a:p>
          <a:p>
            <a:pPr eaLnBrk="1" hangingPunct="1">
              <a:buFont typeface="Wingdings" pitchFamily="2" charset="2"/>
              <a:buNone/>
              <a:defRPr/>
            </a:pPr>
            <a:endParaRPr lang="en-US" sz="2000" smtClean="0"/>
          </a:p>
        </p:txBody>
      </p:sp>
      <p:graphicFrame>
        <p:nvGraphicFramePr>
          <p:cNvPr id="4098" name="Object 4"/>
          <p:cNvGraphicFramePr>
            <a:graphicFrameLocks noChangeAspect="1"/>
          </p:cNvGraphicFramePr>
          <p:nvPr>
            <p:ph sz="quarter" idx="2"/>
          </p:nvPr>
        </p:nvGraphicFramePr>
        <p:xfrm>
          <a:off x="2895600" y="2743200"/>
          <a:ext cx="2743200" cy="557213"/>
        </p:xfrm>
        <a:graphic>
          <a:graphicData uri="http://schemas.openxmlformats.org/presentationml/2006/ole">
            <p:oleObj spid="_x0000_s4098" name="Formula" r:id="rId3" imgW="874080" imgH="177840" progId="Equation.Ribbit">
              <p:embed/>
            </p:oleObj>
          </a:graphicData>
        </a:graphic>
      </p:graphicFrame>
      <p:graphicFrame>
        <p:nvGraphicFramePr>
          <p:cNvPr id="4099" name="Object 5"/>
          <p:cNvGraphicFramePr>
            <a:graphicFrameLocks noChangeAspect="1"/>
          </p:cNvGraphicFramePr>
          <p:nvPr>
            <p:ph sz="quarter" idx="3"/>
          </p:nvPr>
        </p:nvGraphicFramePr>
        <p:xfrm>
          <a:off x="3581400" y="5257800"/>
          <a:ext cx="2895600" cy="1412875"/>
        </p:xfrm>
        <a:graphic>
          <a:graphicData uri="http://schemas.openxmlformats.org/presentationml/2006/ole">
            <p:oleObj spid="_x0000_s4099" name="Formula" r:id="rId4" imgW="1569960" imgH="767160" progId="Equation.Ribbit">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7"/>
          <p:cNvSpPr>
            <a:spLocks noGrp="1"/>
          </p:cNvSpPr>
          <p:nvPr>
            <p:ph type="sldNum" sz="quarter" idx="12"/>
          </p:nvPr>
        </p:nvSpPr>
        <p:spPr/>
        <p:txBody>
          <a:bodyPr/>
          <a:lstStyle/>
          <a:p>
            <a:pPr>
              <a:defRPr/>
            </a:pPr>
            <a:fld id="{660904DC-4709-4B26-8AA6-4A4D02A51B29}" type="slidenum">
              <a:rPr lang="en-US"/>
              <a:pPr>
                <a:defRPr/>
              </a:pPr>
              <a:t>7</a:t>
            </a:fld>
            <a:endParaRPr lang="en-US"/>
          </a:p>
        </p:txBody>
      </p:sp>
      <p:sp>
        <p:nvSpPr>
          <p:cNvPr id="174082" name="Rectangle 2"/>
          <p:cNvSpPr>
            <a:spLocks noGrp="1" noChangeArrowheads="1"/>
          </p:cNvSpPr>
          <p:nvPr>
            <p:ph type="title"/>
          </p:nvPr>
        </p:nvSpPr>
        <p:spPr/>
        <p:txBody>
          <a:bodyPr/>
          <a:lstStyle/>
          <a:p>
            <a:pPr eaLnBrk="1" hangingPunct="1">
              <a:defRPr/>
            </a:pPr>
            <a:r>
              <a:rPr lang="en-US" sz="2800" b="1" smtClean="0"/>
              <a:t>Summary of Hyperbolic PDE (cont’d)</a:t>
            </a:r>
          </a:p>
        </p:txBody>
      </p:sp>
      <p:sp>
        <p:nvSpPr>
          <p:cNvPr id="174083" name="Rectangle 3"/>
          <p:cNvSpPr>
            <a:spLocks noGrp="1" noChangeArrowheads="1"/>
          </p:cNvSpPr>
          <p:nvPr>
            <p:ph type="body" sz="half" idx="1"/>
          </p:nvPr>
        </p:nvSpPr>
        <p:spPr>
          <a:xfrm>
            <a:off x="457200" y="1600200"/>
            <a:ext cx="8458200" cy="4530725"/>
          </a:xfrm>
        </p:spPr>
        <p:txBody>
          <a:bodyPr/>
          <a:lstStyle/>
          <a:p>
            <a:pPr eaLnBrk="1" hangingPunct="1">
              <a:defRPr/>
            </a:pPr>
            <a:r>
              <a:rPr lang="en-US" sz="2400" smtClean="0"/>
              <a:t>For discontinuous data, all schemes either have produced spurious oscillations or have diffused the discontinuity</a:t>
            </a:r>
          </a:p>
          <a:p>
            <a:pPr eaLnBrk="1" hangingPunct="1">
              <a:defRPr/>
            </a:pPr>
            <a:endParaRPr lang="en-US" sz="2400" smtClean="0"/>
          </a:p>
          <a:p>
            <a:pPr eaLnBrk="1" hangingPunct="1">
              <a:defRPr/>
            </a:pPr>
            <a:r>
              <a:rPr lang="en-US" sz="2400" smtClean="0"/>
              <a:t>To achieve numerical stability, all </a:t>
            </a:r>
            <a:r>
              <a:rPr lang="en-US" sz="2400" u="sng" smtClean="0"/>
              <a:t>explicit</a:t>
            </a:r>
            <a:r>
              <a:rPr lang="en-US" sz="2400" smtClean="0"/>
              <a:t> schemes must obey </a:t>
            </a:r>
          </a:p>
          <a:p>
            <a:pPr eaLnBrk="1" hangingPunct="1">
              <a:defRPr/>
            </a:pPr>
            <a:endParaRPr lang="en-US" sz="2400" smtClean="0"/>
          </a:p>
          <a:p>
            <a:pPr eaLnBrk="1" hangingPunct="1">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400" smtClean="0"/>
          </a:p>
          <a:p>
            <a:pPr eaLnBrk="1" hangingPunct="1">
              <a:defRPr/>
            </a:pPr>
            <a:endParaRPr lang="en-US" sz="2400" smtClean="0"/>
          </a:p>
          <a:p>
            <a:pPr eaLnBrk="1" hangingPunct="1">
              <a:buFont typeface="Wingdings" pitchFamily="2" charset="2"/>
              <a:buNone/>
              <a:defRPr/>
            </a:pPr>
            <a:endParaRPr lang="en-US" sz="2400" smtClean="0"/>
          </a:p>
          <a:p>
            <a:pPr eaLnBrk="1" hangingPunct="1">
              <a:defRPr/>
            </a:pPr>
            <a:endParaRPr lang="en-US" sz="2400" smtClean="0"/>
          </a:p>
          <a:p>
            <a:pPr eaLnBrk="1" hangingPunct="1">
              <a:buFont typeface="Wingdings" pitchFamily="2" charset="2"/>
              <a:buNone/>
              <a:defRPr/>
            </a:pPr>
            <a:endParaRPr lang="en-US" sz="2400" smtClean="0"/>
          </a:p>
          <a:p>
            <a:pPr eaLnBrk="1" hangingPunct="1">
              <a:buFont typeface="Wingdings" pitchFamily="2" charset="2"/>
              <a:buNone/>
              <a:defRPr/>
            </a:pPr>
            <a:endParaRPr lang="en-US" sz="2000" smtClean="0"/>
          </a:p>
          <a:p>
            <a:pPr eaLnBrk="1" hangingPunct="1">
              <a:buFont typeface="Wingdings" pitchFamily="2" charset="2"/>
              <a:buNone/>
              <a:defRPr/>
            </a:pPr>
            <a:endParaRPr lang="en-US" sz="2000" smtClean="0"/>
          </a:p>
          <a:p>
            <a:pPr eaLnBrk="1" hangingPunct="1">
              <a:buFont typeface="Wingdings" pitchFamily="2" charset="2"/>
              <a:buNone/>
              <a:defRPr/>
            </a:pPr>
            <a:endParaRPr lang="en-US" sz="2000" smtClean="0"/>
          </a:p>
        </p:txBody>
      </p:sp>
      <p:graphicFrame>
        <p:nvGraphicFramePr>
          <p:cNvPr id="5122" name="Object 5"/>
          <p:cNvGraphicFramePr>
            <a:graphicFrameLocks noChangeAspect="1"/>
          </p:cNvGraphicFramePr>
          <p:nvPr>
            <p:ph sz="quarter" idx="3"/>
          </p:nvPr>
        </p:nvGraphicFramePr>
        <p:xfrm>
          <a:off x="3810000" y="3733800"/>
          <a:ext cx="1195388" cy="511175"/>
        </p:xfrm>
        <a:graphic>
          <a:graphicData uri="http://schemas.openxmlformats.org/presentationml/2006/ole">
            <p:oleObj spid="_x0000_s5122" name="Formula" r:id="rId3" imgW="353160" imgH="150120" progId="Equation.Ribbit">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3482</TotalTime>
  <Words>261</Words>
  <Application>Microsoft Office PowerPoint</Application>
  <PresentationFormat>On-screen Show (4:3)</PresentationFormat>
  <Paragraphs>71</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Beam</vt:lpstr>
      <vt:lpstr>Formula</vt:lpstr>
      <vt:lpstr>Scalar Conservation Law</vt:lpstr>
      <vt:lpstr>Preview</vt:lpstr>
      <vt:lpstr>Linear Advection (LA) Revisited</vt:lpstr>
      <vt:lpstr>Numerical Experiment for LA</vt:lpstr>
      <vt:lpstr>Behavior of Linear Advection</vt:lpstr>
      <vt:lpstr>Summary of Hyperbolic PDE</vt:lpstr>
      <vt:lpstr>Summary of Hyperbolic PDE (cont’d)</vt:lpstr>
    </vt:vector>
  </TitlesOfParts>
  <Company>University of Michigan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Curriculum for Mathematics</dc:title>
  <dc:creator>Farzad Ismail</dc:creator>
  <cp:lastModifiedBy>Administrator</cp:lastModifiedBy>
  <cp:revision>187</cp:revision>
  <dcterms:created xsi:type="dcterms:W3CDTF">2009-04-23T02:57:45Z</dcterms:created>
  <dcterms:modified xsi:type="dcterms:W3CDTF">2014-09-25T20:15:57Z</dcterms:modified>
</cp:coreProperties>
</file>